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handoutMasterIdLst>
    <p:handoutMasterId r:id="rId282"/>
  </p:handoutMasterIdLst>
  <p:sldIdLst>
    <p:sldId id="617" r:id="rId2"/>
    <p:sldId id="832" r:id="rId3"/>
    <p:sldId id="824" r:id="rId4"/>
    <p:sldId id="825" r:id="rId5"/>
    <p:sldId id="826" r:id="rId6"/>
    <p:sldId id="831" r:id="rId7"/>
    <p:sldId id="926" r:id="rId8"/>
    <p:sldId id="927" r:id="rId9"/>
    <p:sldId id="649" r:id="rId10"/>
    <p:sldId id="618" r:id="rId11"/>
    <p:sldId id="619" r:id="rId12"/>
    <p:sldId id="819" r:id="rId13"/>
    <p:sldId id="820" r:id="rId14"/>
    <p:sldId id="821" r:id="rId15"/>
    <p:sldId id="822" r:id="rId16"/>
    <p:sldId id="650" r:id="rId17"/>
    <p:sldId id="765" r:id="rId18"/>
    <p:sldId id="777" r:id="rId19"/>
    <p:sldId id="775" r:id="rId20"/>
    <p:sldId id="776" r:id="rId21"/>
    <p:sldId id="778" r:id="rId22"/>
    <p:sldId id="780" r:id="rId23"/>
    <p:sldId id="779" r:id="rId24"/>
    <p:sldId id="828" r:id="rId25"/>
    <p:sldId id="620" r:id="rId26"/>
    <p:sldId id="827" r:id="rId27"/>
    <p:sldId id="925" r:id="rId28"/>
    <p:sldId id="656" r:id="rId29"/>
    <p:sldId id="657" r:id="rId30"/>
    <p:sldId id="658" r:id="rId31"/>
    <p:sldId id="662" r:id="rId32"/>
    <p:sldId id="659" r:id="rId33"/>
    <p:sldId id="660" r:id="rId34"/>
    <p:sldId id="928" r:id="rId35"/>
    <p:sldId id="929" r:id="rId36"/>
    <p:sldId id="665" r:id="rId37"/>
    <p:sldId id="666" r:id="rId38"/>
    <p:sldId id="667" r:id="rId39"/>
    <p:sldId id="670" r:id="rId40"/>
    <p:sldId id="671" r:id="rId41"/>
    <p:sldId id="669" r:id="rId42"/>
    <p:sldId id="672" r:id="rId43"/>
    <p:sldId id="673" r:id="rId44"/>
    <p:sldId id="674" r:id="rId45"/>
    <p:sldId id="675" r:id="rId46"/>
    <p:sldId id="676" r:id="rId47"/>
    <p:sldId id="677" r:id="rId48"/>
    <p:sldId id="678" r:id="rId49"/>
    <p:sldId id="679" r:id="rId50"/>
    <p:sldId id="680" r:id="rId51"/>
    <p:sldId id="681" r:id="rId52"/>
    <p:sldId id="682" r:id="rId53"/>
    <p:sldId id="683" r:id="rId54"/>
    <p:sldId id="684" r:id="rId55"/>
    <p:sldId id="686" r:id="rId56"/>
    <p:sldId id="687" r:id="rId57"/>
    <p:sldId id="688" r:id="rId58"/>
    <p:sldId id="689" r:id="rId59"/>
    <p:sldId id="705" r:id="rId60"/>
    <p:sldId id="685" r:id="rId61"/>
    <p:sldId id="858" r:id="rId62"/>
    <p:sldId id="861" r:id="rId63"/>
    <p:sldId id="862" r:id="rId64"/>
    <p:sldId id="900" r:id="rId65"/>
    <p:sldId id="901" r:id="rId66"/>
    <p:sldId id="863" r:id="rId67"/>
    <p:sldId id="864" r:id="rId68"/>
    <p:sldId id="930" r:id="rId69"/>
    <p:sldId id="931" r:id="rId70"/>
    <p:sldId id="932" r:id="rId71"/>
    <p:sldId id="933" r:id="rId72"/>
    <p:sldId id="934" r:id="rId73"/>
    <p:sldId id="870" r:id="rId74"/>
    <p:sldId id="871" r:id="rId75"/>
    <p:sldId id="872" r:id="rId76"/>
    <p:sldId id="873" r:id="rId77"/>
    <p:sldId id="874" r:id="rId78"/>
    <p:sldId id="885" r:id="rId79"/>
    <p:sldId id="895" r:id="rId80"/>
    <p:sldId id="896" r:id="rId81"/>
    <p:sldId id="897" r:id="rId82"/>
    <p:sldId id="898" r:id="rId83"/>
    <p:sldId id="891" r:id="rId84"/>
    <p:sldId id="899" r:id="rId85"/>
    <p:sldId id="893" r:id="rId86"/>
    <p:sldId id="894" r:id="rId87"/>
    <p:sldId id="781" r:id="rId88"/>
    <p:sldId id="782" r:id="rId89"/>
    <p:sldId id="783" r:id="rId90"/>
    <p:sldId id="623" r:id="rId91"/>
    <p:sldId id="935" r:id="rId92"/>
    <p:sldId id="937" r:id="rId93"/>
    <p:sldId id="938" r:id="rId94"/>
    <p:sldId id="939" r:id="rId95"/>
    <p:sldId id="940" r:id="rId96"/>
    <p:sldId id="815" r:id="rId97"/>
    <p:sldId id="795" r:id="rId98"/>
    <p:sldId id="816" r:id="rId99"/>
    <p:sldId id="957" r:id="rId100"/>
    <p:sldId id="796" r:id="rId101"/>
    <p:sldId id="817" r:id="rId102"/>
    <p:sldId id="953" r:id="rId103"/>
    <p:sldId id="954" r:id="rId104"/>
    <p:sldId id="955" r:id="rId105"/>
    <p:sldId id="956" r:id="rId106"/>
    <p:sldId id="958" r:id="rId107"/>
    <p:sldId id="803" r:id="rId108"/>
    <p:sldId id="804" r:id="rId109"/>
    <p:sldId id="805" r:id="rId110"/>
    <p:sldId id="806" r:id="rId111"/>
    <p:sldId id="807" r:id="rId112"/>
    <p:sldId id="808" r:id="rId113"/>
    <p:sldId id="818" r:id="rId114"/>
    <p:sldId id="809" r:id="rId115"/>
    <p:sldId id="810" r:id="rId116"/>
    <p:sldId id="811" r:id="rId117"/>
    <p:sldId id="812" r:id="rId118"/>
    <p:sldId id="813" r:id="rId119"/>
    <p:sldId id="814" r:id="rId120"/>
    <p:sldId id="857" r:id="rId121"/>
    <p:sldId id="836" r:id="rId122"/>
    <p:sldId id="902" r:id="rId123"/>
    <p:sldId id="903" r:id="rId124"/>
    <p:sldId id="904" r:id="rId125"/>
    <p:sldId id="838" r:id="rId126"/>
    <p:sldId id="941" r:id="rId127"/>
    <p:sldId id="942" r:id="rId128"/>
    <p:sldId id="943" r:id="rId129"/>
    <p:sldId id="944" r:id="rId130"/>
    <p:sldId id="945" r:id="rId131"/>
    <p:sldId id="844" r:id="rId132"/>
    <p:sldId id="845" r:id="rId133"/>
    <p:sldId id="846" r:id="rId134"/>
    <p:sldId id="847" r:id="rId135"/>
    <p:sldId id="848" r:id="rId136"/>
    <p:sldId id="849" r:id="rId137"/>
    <p:sldId id="850" r:id="rId138"/>
    <p:sldId id="851" r:id="rId139"/>
    <p:sldId id="852" r:id="rId140"/>
    <p:sldId id="853" r:id="rId141"/>
    <p:sldId id="854" r:id="rId142"/>
    <p:sldId id="855" r:id="rId143"/>
    <p:sldId id="856" r:id="rId144"/>
    <p:sldId id="859" r:id="rId145"/>
    <p:sldId id="860" r:id="rId146"/>
    <p:sldId id="651" r:id="rId147"/>
    <p:sldId id="621" r:id="rId148"/>
    <p:sldId id="690" r:id="rId149"/>
    <p:sldId id="946" r:id="rId150"/>
    <p:sldId id="947" r:id="rId151"/>
    <p:sldId id="948" r:id="rId152"/>
    <p:sldId id="949" r:id="rId153"/>
    <p:sldId id="950" r:id="rId154"/>
    <p:sldId id="951" r:id="rId155"/>
    <p:sldId id="952" r:id="rId156"/>
    <p:sldId id="630" r:id="rId157"/>
    <p:sldId id="692" r:id="rId158"/>
    <p:sldId id="631" r:id="rId159"/>
    <p:sldId id="632" r:id="rId160"/>
    <p:sldId id="693" r:id="rId161"/>
    <p:sldId id="724" r:id="rId162"/>
    <p:sldId id="652" r:id="rId163"/>
    <p:sldId id="633" r:id="rId164"/>
    <p:sldId id="634" r:id="rId165"/>
    <p:sldId id="635" r:id="rId166"/>
    <p:sldId id="636" r:id="rId167"/>
    <p:sldId id="637" r:id="rId168"/>
    <p:sldId id="638" r:id="rId169"/>
    <p:sldId id="639" r:id="rId170"/>
    <p:sldId id="640" r:id="rId171"/>
    <p:sldId id="694" r:id="rId172"/>
    <p:sldId id="914" r:id="rId173"/>
    <p:sldId id="695" r:id="rId174"/>
    <p:sldId id="696" r:id="rId175"/>
    <p:sldId id="713" r:id="rId176"/>
    <p:sldId id="697" r:id="rId177"/>
    <p:sldId id="698" r:id="rId178"/>
    <p:sldId id="714" r:id="rId179"/>
    <p:sldId id="715" r:id="rId180"/>
    <p:sldId id="716" r:id="rId181"/>
    <p:sldId id="707" r:id="rId182"/>
    <p:sldId id="708" r:id="rId183"/>
    <p:sldId id="709" r:id="rId184"/>
    <p:sldId id="710" r:id="rId185"/>
    <p:sldId id="711" r:id="rId186"/>
    <p:sldId id="712" r:id="rId187"/>
    <p:sldId id="704" r:id="rId188"/>
    <p:sldId id="699" r:id="rId189"/>
    <p:sldId id="701" r:id="rId190"/>
    <p:sldId id="702" r:id="rId191"/>
    <p:sldId id="700" r:id="rId192"/>
    <p:sldId id="703" r:id="rId193"/>
    <p:sldId id="706" r:id="rId194"/>
    <p:sldId id="717" r:id="rId195"/>
    <p:sldId id="718" r:id="rId196"/>
    <p:sldId id="719" r:id="rId197"/>
    <p:sldId id="653" r:id="rId198"/>
    <p:sldId id="641" r:id="rId199"/>
    <p:sldId id="642" r:id="rId200"/>
    <p:sldId id="643" r:id="rId201"/>
    <p:sldId id="720" r:id="rId202"/>
    <p:sldId id="721" r:id="rId203"/>
    <p:sldId id="722" r:id="rId204"/>
    <p:sldId id="830" r:id="rId205"/>
    <p:sldId id="644" r:id="rId206"/>
    <p:sldId id="723" r:id="rId207"/>
    <p:sldId id="645" r:id="rId208"/>
    <p:sldId id="646" r:id="rId209"/>
    <p:sldId id="922" r:id="rId210"/>
    <p:sldId id="647" r:id="rId211"/>
    <p:sldId id="648" r:id="rId212"/>
    <p:sldId id="725" r:id="rId213"/>
    <p:sldId id="726" r:id="rId214"/>
    <p:sldId id="727" r:id="rId215"/>
    <p:sldId id="732" r:id="rId216"/>
    <p:sldId id="736" r:id="rId217"/>
    <p:sldId id="733" r:id="rId218"/>
    <p:sldId id="734" r:id="rId219"/>
    <p:sldId id="735" r:id="rId220"/>
    <p:sldId id="829" r:id="rId221"/>
    <p:sldId id="728" r:id="rId222"/>
    <p:sldId id="729" r:id="rId223"/>
    <p:sldId id="730" r:id="rId224"/>
    <p:sldId id="731" r:id="rId225"/>
    <p:sldId id="737" r:id="rId226"/>
    <p:sldId id="738" r:id="rId227"/>
    <p:sldId id="739" r:id="rId228"/>
    <p:sldId id="755" r:id="rId229"/>
    <p:sldId id="756" r:id="rId230"/>
    <p:sldId id="742" r:id="rId231"/>
    <p:sldId id="655" r:id="rId232"/>
    <p:sldId id="833" r:id="rId233"/>
    <p:sldId id="834" r:id="rId234"/>
    <p:sldId id="905" r:id="rId235"/>
    <p:sldId id="906" r:id="rId236"/>
    <p:sldId id="907" r:id="rId237"/>
    <p:sldId id="908" r:id="rId238"/>
    <p:sldId id="909" r:id="rId239"/>
    <p:sldId id="918" r:id="rId240"/>
    <p:sldId id="911" r:id="rId241"/>
    <p:sldId id="740" r:id="rId242"/>
    <p:sldId id="741" r:id="rId243"/>
    <p:sldId id="743" r:id="rId244"/>
    <p:sldId id="744" r:id="rId245"/>
    <p:sldId id="745" r:id="rId246"/>
    <p:sldId id="746" r:id="rId247"/>
    <p:sldId id="747" r:id="rId248"/>
    <p:sldId id="748" r:id="rId249"/>
    <p:sldId id="749" r:id="rId250"/>
    <p:sldId id="750" r:id="rId251"/>
    <p:sldId id="751" r:id="rId252"/>
    <p:sldId id="752" r:id="rId253"/>
    <p:sldId id="763" r:id="rId254"/>
    <p:sldId id="910" r:id="rId255"/>
    <p:sldId id="912" r:id="rId256"/>
    <p:sldId id="913" r:id="rId257"/>
    <p:sldId id="915" r:id="rId258"/>
    <p:sldId id="916" r:id="rId259"/>
    <p:sldId id="917" r:id="rId260"/>
    <p:sldId id="923" r:id="rId261"/>
    <p:sldId id="919" r:id="rId262"/>
    <p:sldId id="921" r:id="rId263"/>
    <p:sldId id="924" r:id="rId264"/>
    <p:sldId id="753" r:id="rId265"/>
    <p:sldId id="754" r:id="rId266"/>
    <p:sldId id="823" r:id="rId267"/>
    <p:sldId id="758" r:id="rId268"/>
    <p:sldId id="759" r:id="rId269"/>
    <p:sldId id="760" r:id="rId270"/>
    <p:sldId id="762" r:id="rId271"/>
    <p:sldId id="761" r:id="rId272"/>
    <p:sldId id="764" r:id="rId273"/>
    <p:sldId id="766" r:id="rId274"/>
    <p:sldId id="920" r:id="rId275"/>
    <p:sldId id="767" r:id="rId276"/>
    <p:sldId id="768" r:id="rId277"/>
    <p:sldId id="773" r:id="rId278"/>
    <p:sldId id="772" r:id="rId279"/>
    <p:sldId id="770" r:id="rId28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5736" autoAdjust="0"/>
  </p:normalViewPr>
  <p:slideViewPr>
    <p:cSldViewPr snapToGrid="0">
      <p:cViewPr varScale="1">
        <p:scale>
          <a:sx n="122" d="100"/>
          <a:sy n="122" d="100"/>
        </p:scale>
        <p:origin x="132" y="15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2023/1/20</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2023/1/20</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2023/1/20</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2023/1/20</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2023/1/20</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2023/1/20</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2023/1/20</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2023/1/20</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2023/1/20</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6.wmf"/><Relationship Id="rId4" Type="http://schemas.openxmlformats.org/officeDocument/2006/relationships/image" Target="../media/image38.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1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2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15.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jpeg"/></Relationships>
</file>

<file path=ppt/slides/_rels/slide146.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26.WMF"/><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5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15.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128.png"/><Relationship Id="rId4" Type="http://schemas.openxmlformats.org/officeDocument/2006/relationships/image" Target="../media/image127.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6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50.WMF"/></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49.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ThinLib/blob/master/README.md"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84.WMF"/><Relationship Id="rId4" Type="http://schemas.openxmlformats.org/officeDocument/2006/relationships/image" Target="../media/image150.W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2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106.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12.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7.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dirty="0"/>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rc1</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2023/01/20  (</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6.0.113</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2400" dirty="0"/>
              <a:t>4-3A</a:t>
            </a:r>
            <a:r>
              <a:rPr lang="en-US" altLang="ja-JP" sz="2400" dirty="0"/>
              <a:t>. SQL Server 2019 Express </a:t>
            </a:r>
            <a:r>
              <a:rPr lang="ja-JP" altLang="en-US" sz="2400" dirty="0"/>
              <a:t>のインストールと初期設定 </a:t>
            </a:r>
            <a:r>
              <a:rPr lang="en-US" altLang="ja-JP" sz="2400" dirty="0"/>
              <a:t>(</a:t>
            </a:r>
            <a:r>
              <a:rPr lang="ja-JP" altLang="en-US" sz="2400" b="1" u="sng" dirty="0">
                <a:solidFill>
                  <a:srgbClr val="0000FF"/>
                </a:solidFill>
              </a:rPr>
              <a:t>直接インストール</a:t>
            </a:r>
            <a:r>
              <a:rPr lang="en-US" altLang="ja-JP" sz="2400" dirty="0"/>
              <a:t>)</a:t>
            </a:r>
            <a:endParaRPr kumimoji="1" lang="ja-JP" altLang="en-US" sz="24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567361" y="5750361"/>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を参照すること。または、「</a:t>
            </a:r>
            <a:r>
              <a:rPr kumimoji="1" lang="en-US" altLang="ja-JP" dirty="0"/>
              <a:t>4-3B. SQL Server 2019 </a:t>
            </a:r>
            <a:r>
              <a:rPr kumimoji="1" lang="ja-JP" altLang="en-US" dirty="0"/>
              <a:t>の </a:t>
            </a:r>
            <a:r>
              <a:rPr kumimoji="1" lang="en-US" altLang="ja-JP" dirty="0"/>
              <a:t>Docker </a:t>
            </a:r>
            <a:r>
              <a:rPr kumimoji="1" lang="ja-JP" altLang="en-US" dirty="0"/>
              <a:t>コンテナとしてのインストール」を利用すること。</a:t>
            </a:r>
          </a:p>
        </p:txBody>
      </p:sp>
      <p:sp>
        <p:nvSpPr>
          <p:cNvPr id="2" name="テキスト ボックス 1">
            <a:extLst>
              <a:ext uri="{FF2B5EF4-FFF2-40B4-BE49-F238E27FC236}">
                <a16:creationId xmlns:a16="http://schemas.microsoft.com/office/drawing/2014/main" id="{68A6DC12-D9D3-4D4A-B568-7A85D775B6B1}"/>
              </a:ext>
            </a:extLst>
          </p:cNvPr>
          <p:cNvSpPr txBox="1"/>
          <p:nvPr/>
        </p:nvSpPr>
        <p:spPr>
          <a:xfrm>
            <a:off x="2526390" y="1733076"/>
            <a:ext cx="6312810" cy="276999"/>
          </a:xfrm>
          <a:prstGeom prst="rect">
            <a:avLst/>
          </a:prstGeom>
          <a:noFill/>
        </p:spPr>
        <p:txBody>
          <a:bodyPr wrap="square" rtlCol="0">
            <a:spAutoFit/>
          </a:bodyPr>
          <a:lstStyle/>
          <a:p>
            <a:r>
              <a:rPr kumimoji="1" lang="en-US" altLang="ja-JP" sz="1200" u="sng" dirty="0">
                <a:solidFill>
                  <a:srgbClr val="0000FF"/>
                </a:solidFill>
              </a:rPr>
              <a:t>※ Ubuntu 22.04 </a:t>
            </a:r>
            <a:r>
              <a:rPr kumimoji="1" lang="ja-JP" altLang="en-US" sz="1200" u="sng" dirty="0">
                <a:solidFill>
                  <a:srgbClr val="0000FF"/>
                </a:solidFill>
              </a:rPr>
              <a:t>の場合は、</a:t>
            </a:r>
            <a:r>
              <a:rPr kumimoji="1" lang="en-US" altLang="ja-JP" sz="1200" u="sng" dirty="0">
                <a:solidFill>
                  <a:srgbClr val="0000FF"/>
                </a:solidFill>
              </a:rPr>
              <a:t>4-3B </a:t>
            </a:r>
            <a:r>
              <a:rPr kumimoji="1" lang="ja-JP" altLang="en-US" sz="1200" u="sng" dirty="0">
                <a:solidFill>
                  <a:srgbClr val="0000FF"/>
                </a:solidFill>
              </a:rPr>
              <a:t>の手法 </a:t>
            </a:r>
            <a:r>
              <a:rPr kumimoji="1" lang="en-US" altLang="ja-JP" sz="1200" u="sng" dirty="0">
                <a:solidFill>
                  <a:srgbClr val="0000FF"/>
                </a:solidFill>
              </a:rPr>
              <a:t>(Docker </a:t>
            </a:r>
            <a:r>
              <a:rPr kumimoji="1" lang="ja-JP" altLang="en-US" sz="1200" u="sng" dirty="0">
                <a:solidFill>
                  <a:srgbClr val="0000FF"/>
                </a:solidFill>
              </a:rPr>
              <a:t>コンテナとしてのインストール</a:t>
            </a:r>
            <a:r>
              <a:rPr kumimoji="1" lang="en-US" altLang="ja-JP" sz="1200" u="sng" dirty="0">
                <a:solidFill>
                  <a:srgbClr val="0000FF"/>
                </a:solidFill>
              </a:rPr>
              <a:t>)</a:t>
            </a:r>
            <a:r>
              <a:rPr lang="ja-JP" altLang="en-US" sz="1200" u="sng" dirty="0">
                <a:solidFill>
                  <a:srgbClr val="0000FF"/>
                </a:solidFill>
              </a:rPr>
              <a:t> を用いること。</a:t>
            </a:r>
            <a:endParaRPr kumimoji="1" lang="ja-JP" altLang="en-US" sz="1200" u="sng" dirty="0">
              <a:solidFill>
                <a:srgbClr val="0000FF"/>
              </a:solidFill>
            </a:endParaRPr>
          </a:p>
        </p:txBody>
      </p:sp>
      <p:sp>
        <p:nvSpPr>
          <p:cNvPr id="5" name="テキスト ボックス 4">
            <a:extLst>
              <a:ext uri="{FF2B5EF4-FFF2-40B4-BE49-F238E27FC236}">
                <a16:creationId xmlns:a16="http://schemas.microsoft.com/office/drawing/2014/main" id="{00BD63EE-DB8E-46DC-A1F0-BA2BD7512F47}"/>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4-3A </a:t>
            </a:r>
            <a:r>
              <a:rPr kumimoji="1" lang="ja-JP" altLang="en-US" sz="1400" dirty="0">
                <a:solidFill>
                  <a:srgbClr val="0000FF"/>
                </a:solidFill>
              </a:rPr>
              <a:t>節は、</a:t>
            </a:r>
            <a:r>
              <a:rPr kumimoji="1" lang="en-US" altLang="ja-JP" sz="1400" dirty="0">
                <a:solidFill>
                  <a:srgbClr val="0000FF"/>
                </a:solidFill>
              </a:rPr>
              <a:t>4-3B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511961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C0B92781-683F-4E5E-B47E-522E5B566503}"/>
              </a:ext>
            </a:extLst>
          </p:cNvPr>
          <p:cNvSpPr txBox="1"/>
          <p:nvPr/>
        </p:nvSpPr>
        <p:spPr>
          <a:xfrm>
            <a:off x="8447799" y="3588288"/>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970860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000" dirty="0"/>
              <a:t>4-3B</a:t>
            </a:r>
            <a:r>
              <a:rPr lang="en-US" altLang="ja-JP" sz="2000" dirty="0"/>
              <a:t>. SQL Server 2019 Express </a:t>
            </a:r>
            <a:r>
              <a:rPr lang="ja-JP" altLang="en-US" sz="2000" dirty="0"/>
              <a:t>のインストールと初期設定 </a:t>
            </a:r>
            <a:r>
              <a:rPr lang="en-US" altLang="ja-JP" sz="2000" dirty="0"/>
              <a:t>(</a:t>
            </a:r>
            <a:r>
              <a:rPr lang="en-US" altLang="ja-JP" sz="2000" b="1" u="sng" dirty="0"/>
              <a:t>Docker</a:t>
            </a:r>
            <a:r>
              <a:rPr lang="ja-JP" altLang="en-US" sz="2000" b="1" u="sng" dirty="0"/>
              <a:t> コンテナとしてインストール</a:t>
            </a:r>
            <a:r>
              <a:rPr lang="en-US" altLang="ja-JP" sz="2000" dirty="0"/>
              <a:t>)</a:t>
            </a:r>
            <a:endParaRPr kumimoji="1" lang="ja-JP" altLang="en-US" sz="2000" dirty="0"/>
          </a:p>
        </p:txBody>
      </p:sp>
      <p:sp>
        <p:nvSpPr>
          <p:cNvPr id="6" name="テキスト ボックス 5"/>
          <p:cNvSpPr txBox="1"/>
          <p:nvPr/>
        </p:nvSpPr>
        <p:spPr>
          <a:xfrm>
            <a:off x="332741" y="143202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Docker </a:t>
            </a:r>
            <a:r>
              <a:rPr kumimoji="1" lang="ja-JP" altLang="en-US" dirty="0"/>
              <a:t>がインストールされる。</a:t>
            </a:r>
            <a:endParaRPr lang="ja-JP" altLang="en-US" dirty="0"/>
          </a:p>
        </p:txBody>
      </p:sp>
      <p:sp>
        <p:nvSpPr>
          <p:cNvPr id="16" name="テキスト ボックス 15">
            <a:extLst>
              <a:ext uri="{FF2B5EF4-FFF2-40B4-BE49-F238E27FC236}">
                <a16:creationId xmlns:a16="http://schemas.microsoft.com/office/drawing/2014/main" id="{423F1BED-EB5A-4CCC-B9D1-BDB6C61E7502}"/>
              </a:ext>
            </a:extLst>
          </p:cNvPr>
          <p:cNvSpPr txBox="1"/>
          <p:nvPr/>
        </p:nvSpPr>
        <p:spPr>
          <a:xfrm>
            <a:off x="332741" y="1915956"/>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update &amp;&amp; </a:t>
            </a:r>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install docker.io</a:t>
            </a:r>
            <a:endParaRPr lang="ja-JP" altLang="en-US" sz="1200" dirty="0">
              <a:solidFill>
                <a:schemeClr val="bg1"/>
              </a:solidFill>
              <a:latin typeface="Consolas" panose="020B0609020204030204" pitchFamily="49" charset="0"/>
            </a:endParaRPr>
          </a:p>
        </p:txBody>
      </p:sp>
      <p:sp>
        <p:nvSpPr>
          <p:cNvPr id="19" name="テキスト ボックス 18">
            <a:extLst>
              <a:ext uri="{FF2B5EF4-FFF2-40B4-BE49-F238E27FC236}">
                <a16:creationId xmlns:a16="http://schemas.microsoft.com/office/drawing/2014/main" id="{CB201440-082D-4280-8D94-085BE5EF8012}"/>
              </a:ext>
            </a:extLst>
          </p:cNvPr>
          <p:cNvSpPr txBox="1"/>
          <p:nvPr/>
        </p:nvSpPr>
        <p:spPr>
          <a:xfrm>
            <a:off x="332741" y="2298010"/>
            <a:ext cx="11444412" cy="646331"/>
          </a:xfrm>
          <a:prstGeom prst="rect">
            <a:avLst/>
          </a:prstGeom>
          <a:solidFill>
            <a:srgbClr val="FFFFCC"/>
          </a:solidFill>
          <a:ln w="19050">
            <a:solidFill>
              <a:schemeClr val="tx1"/>
            </a:solidFill>
          </a:ln>
        </p:spPr>
        <p:txBody>
          <a:bodyPr wrap="square" rtlCol="0">
            <a:spAutoFit/>
          </a:bodyPr>
          <a:lstStyle/>
          <a:p>
            <a:r>
              <a:rPr lang="en-US" altLang="ja-JP" dirty="0"/>
              <a:t>2</a:t>
            </a:r>
            <a:r>
              <a:rPr kumimoji="1" lang="en-US" altLang="ja-JP" dirty="0"/>
              <a:t>. </a:t>
            </a:r>
            <a:r>
              <a:rPr kumimoji="1" lang="ja-JP" altLang="en-US" dirty="0"/>
              <a:t>手元の作業用 </a:t>
            </a:r>
            <a:r>
              <a:rPr kumimoji="1" lang="en-US" altLang="ja-JP" dirty="0"/>
              <a:t>PC</a:t>
            </a:r>
            <a:r>
              <a:rPr kumimoji="1" lang="ja-JP" altLang="en-US" dirty="0"/>
              <a:t> の </a:t>
            </a:r>
            <a:r>
              <a:rPr kumimoji="1" lang="en-US" altLang="ja-JP" dirty="0"/>
              <a:t>Web </a:t>
            </a:r>
            <a:r>
              <a:rPr kumimoji="1" lang="ja-JP" altLang="en-US" dirty="0"/>
              <a:t>ブラウザで以下の </a:t>
            </a:r>
            <a:r>
              <a:rPr kumimoji="1" lang="en-US" altLang="ja-JP" dirty="0"/>
              <a:t>URL </a:t>
            </a:r>
            <a:r>
              <a:rPr kumimoji="1" lang="ja-JP" altLang="en-US" dirty="0"/>
              <a:t>にアクセスし、</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の内容を読み、同意するかどうか決める。</a:t>
            </a:r>
            <a:r>
              <a:rPr lang="en-US" altLang="ja-JP" b="1" u="sng" dirty="0">
                <a:solidFill>
                  <a:srgbClr val="0000FF"/>
                </a:solidFill>
              </a:rPr>
              <a:t>https://lts.dn.ipantt.net/d/220724_003_ms_sql_server_2019_express_eula_74574/</a:t>
            </a:r>
            <a:endParaRPr lang="ja-JP" altLang="en-US" b="1" u="sng" dirty="0">
              <a:solidFill>
                <a:srgbClr val="0000FF"/>
              </a:solidFill>
            </a:endParaRPr>
          </a:p>
        </p:txBody>
      </p:sp>
      <p:pic>
        <p:nvPicPr>
          <p:cNvPr id="5" name="図 4">
            <a:extLst>
              <a:ext uri="{FF2B5EF4-FFF2-40B4-BE49-F238E27FC236}">
                <a16:creationId xmlns:a16="http://schemas.microsoft.com/office/drawing/2014/main" id="{F670FBB5-BA73-4B9D-8BEC-918ECB03FEE8}"/>
              </a:ext>
            </a:extLst>
          </p:cNvPr>
          <p:cNvPicPr>
            <a:picLocks noChangeAspect="1"/>
          </p:cNvPicPr>
          <p:nvPr/>
        </p:nvPicPr>
        <p:blipFill>
          <a:blip r:embed="rId2"/>
          <a:stretch>
            <a:fillRect/>
          </a:stretch>
        </p:blipFill>
        <p:spPr>
          <a:xfrm>
            <a:off x="392450" y="3118340"/>
            <a:ext cx="5187736" cy="3071242"/>
          </a:xfrm>
          <a:prstGeom prst="rect">
            <a:avLst/>
          </a:prstGeom>
          <a:ln w="19050">
            <a:solidFill>
              <a:schemeClr val="tx1"/>
            </a:solidFill>
          </a:ln>
        </p:spPr>
      </p:pic>
      <p:sp>
        <p:nvSpPr>
          <p:cNvPr id="7" name="テキスト ボックス 6">
            <a:extLst>
              <a:ext uri="{FF2B5EF4-FFF2-40B4-BE49-F238E27FC236}">
                <a16:creationId xmlns:a16="http://schemas.microsoft.com/office/drawing/2014/main" id="{D17CDEAD-71FA-4BB8-8907-2CE70F68988E}"/>
              </a:ext>
            </a:extLst>
          </p:cNvPr>
          <p:cNvSpPr txBox="1"/>
          <p:nvPr/>
        </p:nvSpPr>
        <p:spPr>
          <a:xfrm>
            <a:off x="5737435" y="3176721"/>
            <a:ext cx="6260124" cy="230832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600" dirty="0"/>
              <a:t>シン・テレワークシステム開発チームは、本ソフトウェアを動作させるために必要な組み込みコンポーネントとして、</a:t>
            </a:r>
            <a:r>
              <a:rPr kumimoji="1" lang="en-US" altLang="ja-JP" sz="1600" dirty="0"/>
              <a:t>Microsoft </a:t>
            </a:r>
            <a:r>
              <a:rPr kumimoji="1" lang="ja-JP" altLang="en-US" sz="1600" dirty="0"/>
              <a:t>社から </a:t>
            </a:r>
            <a:r>
              <a:rPr kumimoji="1" lang="en-US" altLang="ja-JP" sz="1600" dirty="0"/>
              <a:t>EULA </a:t>
            </a:r>
            <a:r>
              <a:rPr kumimoji="1" lang="ja-JP" altLang="en-US" sz="1600" dirty="0"/>
              <a:t>に基づく再配布の権利を取得した上で、</a:t>
            </a:r>
            <a:r>
              <a:rPr kumimoji="1" lang="en-US" altLang="ja-JP" sz="1600" dirty="0"/>
              <a:t>Microsoft SQL Server 2019 Express </a:t>
            </a:r>
            <a:r>
              <a:rPr kumimoji="1" lang="ja-JP" altLang="en-US" sz="1600" dirty="0"/>
              <a:t>の </a:t>
            </a:r>
            <a:r>
              <a:rPr kumimoji="1" lang="en-US" altLang="ja-JP" sz="1600" dirty="0"/>
              <a:t>Docker </a:t>
            </a:r>
            <a:r>
              <a:rPr kumimoji="1" lang="ja-JP" altLang="en-US" sz="1600" dirty="0"/>
              <a:t>形式のイメージを配布している。</a:t>
            </a:r>
            <a:endParaRPr kumimoji="1" lang="en-US" altLang="ja-JP" sz="1600" dirty="0"/>
          </a:p>
          <a:p>
            <a:pPr marL="285750" indent="-285750">
              <a:buFont typeface="Arial" panose="020B0604020202020204" pitchFamily="34" charset="0"/>
              <a:buChar char="•"/>
            </a:pPr>
            <a:r>
              <a:rPr kumimoji="1" lang="ja-JP" altLang="en-US" sz="16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600" dirty="0"/>
              <a:t>Microsoft SQL Server 2019 Express </a:t>
            </a:r>
            <a:r>
              <a:rPr kumimoji="1" lang="ja-JP" altLang="en-US" sz="1600" dirty="0"/>
              <a:t>を利用する場合は、</a:t>
            </a:r>
            <a:r>
              <a:rPr kumimoji="1" lang="en-US" altLang="ja-JP" sz="1600" dirty="0"/>
              <a:t>Microsoft SQL Server 2019 Express </a:t>
            </a:r>
            <a:r>
              <a:rPr kumimoji="1" lang="ja-JP" altLang="en-US" sz="1600" dirty="0"/>
              <a:t>の </a:t>
            </a:r>
            <a:r>
              <a:rPr kumimoji="1" lang="en-US" altLang="ja-JP" sz="1600" dirty="0"/>
              <a:t>EULA </a:t>
            </a:r>
            <a:r>
              <a:rPr kumimoji="1" lang="ja-JP" altLang="en-US" sz="1600" dirty="0"/>
              <a:t>に同意することを求める必要があるのである。</a:t>
            </a:r>
          </a:p>
        </p:txBody>
      </p:sp>
      <p:sp>
        <p:nvSpPr>
          <p:cNvPr id="20" name="テキスト ボックス 19">
            <a:extLst>
              <a:ext uri="{FF2B5EF4-FFF2-40B4-BE49-F238E27FC236}">
                <a16:creationId xmlns:a16="http://schemas.microsoft.com/office/drawing/2014/main" id="{B2E77D86-A94E-44B0-98A3-C173DF83B95B}"/>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4-3B </a:t>
            </a:r>
            <a:r>
              <a:rPr kumimoji="1" lang="ja-JP" altLang="en-US" sz="1400" dirty="0">
                <a:solidFill>
                  <a:srgbClr val="0000FF"/>
                </a:solidFill>
              </a:rPr>
              <a:t>節は、</a:t>
            </a:r>
            <a:r>
              <a:rPr kumimoji="1" lang="en-US" altLang="ja-JP" sz="1400" dirty="0">
                <a:solidFill>
                  <a:srgbClr val="0000FF"/>
                </a:solidFill>
              </a:rPr>
              <a:t>4-3A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1164358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923330"/>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前頁に記載のある </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の内容に同意する場合は、以下のコマンドを入力して </a:t>
            </a:r>
            <a:r>
              <a:rPr kumimoji="1" lang="en-US" altLang="ja-JP" dirty="0"/>
              <a:t>SQL Server 2019 Express </a:t>
            </a:r>
            <a:r>
              <a:rPr kumimoji="1" lang="ja-JP" altLang="en-US" dirty="0"/>
              <a:t>が入った </a:t>
            </a:r>
            <a:r>
              <a:rPr kumimoji="1" lang="en-US" altLang="ja-JP" dirty="0"/>
              <a:t>Docker </a:t>
            </a:r>
            <a:r>
              <a:rPr kumimoji="1" lang="ja-JP" altLang="en-US" dirty="0"/>
              <a:t>イメージをダウンロードし、仮起動する。</a:t>
            </a:r>
            <a:endParaRPr kumimoji="1" lang="en-US" altLang="ja-JP" dirty="0"/>
          </a:p>
          <a:p>
            <a:r>
              <a:rPr lang="en-US" altLang="ja-JP" dirty="0"/>
              <a:t>(</a:t>
            </a:r>
            <a:r>
              <a:rPr lang="ja-JP" altLang="en-US" dirty="0"/>
              <a:t>数分間かかる。</a:t>
            </a:r>
            <a:r>
              <a:rPr lang="en-US" altLang="ja-JP" dirty="0"/>
              <a:t>)</a:t>
            </a:r>
            <a:endParaRPr lang="ja-JP" altLang="en-US" dirty="0"/>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1251781"/>
            <a:ext cx="11664818"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-p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pull dockervault.dn.ipantt.net/dockervault_mssqlserver_2019_for_thin_telework_system:20220724_001</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-it --rm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--env MSSQL_SA_PASSWORD=SqlNeko123 dockervault.dn.ipantt.net/dockervault_mssqlserver_2019_for_thin_telework_system:20220724_001  \</a:t>
            </a:r>
          </a:p>
          <a:p>
            <a:r>
              <a:rPr lang="en-US" altLang="ja-JP" sz="1200" dirty="0">
                <a:solidFill>
                  <a:schemeClr val="bg1"/>
                </a:solidFill>
                <a:latin typeface="Consolas" panose="020B0609020204030204" pitchFamily="49" charset="0"/>
              </a:rPr>
              <a:t>    /opt/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sqlservr</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pid</a:t>
            </a:r>
            <a:r>
              <a:rPr lang="en-US" altLang="ja-JP" sz="1200" dirty="0">
                <a:solidFill>
                  <a:schemeClr val="bg1"/>
                </a:solidFill>
                <a:latin typeface="Consolas" panose="020B0609020204030204" pitchFamily="49" charset="0"/>
              </a:rPr>
              <a:t> Express --reset-</a:t>
            </a:r>
            <a:r>
              <a:rPr lang="en-US" altLang="ja-JP" sz="1200" dirty="0" err="1">
                <a:solidFill>
                  <a:schemeClr val="bg1"/>
                </a:solidFill>
                <a:latin typeface="Consolas" panose="020B0609020204030204" pitchFamily="49" charset="0"/>
              </a:rPr>
              <a:t>sa</a:t>
            </a:r>
            <a:r>
              <a:rPr lang="en-US" altLang="ja-JP" sz="1200" dirty="0">
                <a:solidFill>
                  <a:schemeClr val="bg1"/>
                </a:solidFill>
                <a:latin typeface="Consolas" panose="020B0609020204030204" pitchFamily="49" charset="0"/>
              </a:rPr>
              <a:t>-password --accept-</a:t>
            </a:r>
            <a:r>
              <a:rPr lang="en-US" altLang="ja-JP" sz="1200" dirty="0" err="1">
                <a:solidFill>
                  <a:schemeClr val="bg1"/>
                </a:solidFill>
                <a:latin typeface="Consolas" panose="020B0609020204030204" pitchFamily="49" charset="0"/>
              </a:rPr>
              <a:t>eula</a:t>
            </a:r>
            <a:endParaRPr lang="en-US" altLang="ja-JP" sz="1200" dirty="0">
              <a:solidFill>
                <a:schemeClr val="bg1"/>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1063690" y="3359077"/>
            <a:ext cx="10972800"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20XX-07-24 14:08:24.78 Server      The licensing PID was successfully processed. The new edition is [Express Edition].</a:t>
            </a:r>
          </a:p>
          <a:p>
            <a:r>
              <a:rPr lang="en-US" altLang="ja-JP" sz="1200" dirty="0">
                <a:solidFill>
                  <a:schemeClr val="bg1"/>
                </a:solidFill>
                <a:latin typeface="Consolas" panose="020B0609020204030204" pitchFamily="49" charset="0"/>
              </a:rPr>
              <a:t>20XX-07-24 14:08:25.02 Server      Setup step is copying system data file 'C:\</a:t>
            </a:r>
            <a:r>
              <a:rPr lang="en-US" altLang="ja-JP" sz="1200" dirty="0" err="1">
                <a:solidFill>
                  <a:schemeClr val="bg1"/>
                </a:solidFill>
                <a:latin typeface="Consolas" panose="020B0609020204030204" pitchFamily="49" charset="0"/>
              </a:rPr>
              <a:t>templatedata</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to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20XX-07-24 14:08:25.03 Server      Did not find an existing master data file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copying the missing default master and other system database files. If you have moved the database location, but not moved the database files, startup may fail. To repair: shutdown SQL Server, move the master database to configured location, and restart.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中略</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20XX-07-24 14:08:29.32 spid26s     The Service Broker endpoint is in disabled or stopped state.</a:t>
            </a:r>
          </a:p>
          <a:p>
            <a:r>
              <a:rPr lang="en-US" altLang="ja-JP" sz="1200" dirty="0">
                <a:solidFill>
                  <a:schemeClr val="bg1"/>
                </a:solidFill>
                <a:latin typeface="Consolas" panose="020B0609020204030204" pitchFamily="49" charset="0"/>
              </a:rPr>
              <a:t>20XX-07-24 14:08:29.33 spid26s     The Database Mirroring endpoint is in disabled or stopped state.</a:t>
            </a:r>
          </a:p>
          <a:p>
            <a:r>
              <a:rPr lang="en-US" altLang="ja-JP" sz="1200" dirty="0">
                <a:solidFill>
                  <a:schemeClr val="bg1"/>
                </a:solidFill>
                <a:latin typeface="Consolas" panose="020B0609020204030204" pitchFamily="49" charset="0"/>
              </a:rPr>
              <a:t>20XX-07-24 14:08:29.35 spid26s     Service Broker manager has started.</a:t>
            </a:r>
          </a:p>
          <a:p>
            <a:r>
              <a:rPr lang="en-US" altLang="ja-JP" sz="1200" dirty="0">
                <a:solidFill>
                  <a:schemeClr val="bg1"/>
                </a:solidFill>
                <a:latin typeface="Consolas" panose="020B0609020204030204" pitchFamily="49" charset="0"/>
              </a:rPr>
              <a:t>20XX-07-24 14:08:29.42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902 to version 903.</a:t>
            </a:r>
          </a:p>
          <a:p>
            <a:r>
              <a:rPr lang="en-US" altLang="ja-JP" sz="1200" dirty="0">
                <a:solidFill>
                  <a:schemeClr val="bg1"/>
                </a:solidFill>
                <a:latin typeface="Consolas" panose="020B0609020204030204" pitchFamily="49" charset="0"/>
              </a:rPr>
              <a:t>20XX-07-24 14:08:29.43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903 to version 904.</a:t>
            </a:r>
          </a:p>
          <a:p>
            <a:r>
              <a:rPr lang="en-US" altLang="ja-JP" sz="1200" dirty="0">
                <a:solidFill>
                  <a:schemeClr val="bg1"/>
                </a:solidFill>
                <a:latin typeface="Consolas" panose="020B0609020204030204" pitchFamily="49" charset="0"/>
              </a:rPr>
              <a:t>20XX-07-24 14:08:29.58 spid8s      </a:t>
            </a:r>
            <a:r>
              <a:rPr lang="en-US" altLang="ja-JP" sz="1200" b="1" u="sng" dirty="0">
                <a:solidFill>
                  <a:srgbClr val="FFFF00"/>
                </a:solidFill>
                <a:highlight>
                  <a:srgbClr val="0000FF"/>
                </a:highlight>
                <a:latin typeface="Consolas" panose="020B0609020204030204" pitchFamily="49" charset="0"/>
              </a:rPr>
              <a:t>Recovery is complete.</a:t>
            </a:r>
            <a:r>
              <a:rPr lang="en-US" altLang="ja-JP" sz="1200" dirty="0">
                <a:solidFill>
                  <a:schemeClr val="bg1"/>
                </a:solidFill>
                <a:latin typeface="Consolas" panose="020B0609020204030204" pitchFamily="49" charset="0"/>
              </a:rPr>
              <a:t> This is an informational message only. No user action is required.</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1063690" y="2677857"/>
            <a:ext cx="10756638" cy="646331"/>
          </a:xfrm>
          <a:prstGeom prst="rect">
            <a:avLst/>
          </a:prstGeom>
          <a:solidFill>
            <a:srgbClr val="66FFFF"/>
          </a:solidFill>
        </p:spPr>
        <p:txBody>
          <a:bodyPr wrap="square" rtlCol="0">
            <a:spAutoFit/>
          </a:bodyPr>
          <a:lstStyle/>
          <a:p>
            <a:r>
              <a:rPr kumimoji="1" lang="ja-JP" altLang="en-US" dirty="0"/>
              <a:t>上記のコマンドをコピー </a:t>
            </a:r>
            <a:r>
              <a:rPr lang="en-US" altLang="ja-JP" dirty="0"/>
              <a:t>&amp; </a:t>
            </a:r>
            <a:r>
              <a:rPr lang="ja-JP" altLang="en-US" dirty="0"/>
              <a:t>ペーストして </a:t>
            </a:r>
            <a:r>
              <a:rPr lang="en-US" altLang="ja-JP" dirty="0"/>
              <a:t>SSH </a:t>
            </a:r>
            <a:r>
              <a:rPr lang="ja-JP" altLang="en-US" dirty="0"/>
              <a:t>上で実行すると、以下のように </a:t>
            </a:r>
            <a:r>
              <a:rPr lang="en-US" altLang="ja-JP" dirty="0"/>
              <a:t>SQL Server </a:t>
            </a:r>
            <a:r>
              <a:rPr lang="ja-JP" altLang="en-US" dirty="0"/>
              <a:t>プロセスが仮に起動する。</a:t>
            </a:r>
            <a:endParaRPr lang="en-US" altLang="ja-JP" dirty="0"/>
          </a:p>
          <a:p>
            <a:r>
              <a:rPr kumimoji="1" lang="en-US" altLang="ja-JP" b="1" u="sng" dirty="0">
                <a:solidFill>
                  <a:srgbClr val="0000FF"/>
                </a:solidFill>
              </a:rPr>
              <a:t>" Recovery is complete. "</a:t>
            </a:r>
            <a:r>
              <a:rPr kumimoji="1" lang="ja-JP" altLang="en-US" dirty="0"/>
              <a:t> と表示されれば、起動は成功である。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4189046" y="6221399"/>
            <a:ext cx="3425890" cy="276999"/>
          </a:xfrm>
          <a:prstGeom prst="rect">
            <a:avLst/>
          </a:prstGeom>
          <a:solidFill>
            <a:srgbClr val="66FFFF"/>
          </a:solidFill>
        </p:spPr>
        <p:txBody>
          <a:bodyPr wrap="square" rtlCol="0">
            <a:spAutoFit/>
          </a:bodyPr>
          <a:lstStyle/>
          <a:p>
            <a:r>
              <a:rPr kumimoji="1" lang="ja-JP" altLang="en-US" sz="1200" b="1" dirty="0"/>
              <a:t>↑ 少なくとも、ここまで表示されれば起動成功。</a:t>
            </a:r>
          </a:p>
        </p:txBody>
      </p:sp>
      <p:sp>
        <p:nvSpPr>
          <p:cNvPr id="13" name="テキスト ボックス 12">
            <a:extLst>
              <a:ext uri="{FF2B5EF4-FFF2-40B4-BE49-F238E27FC236}">
                <a16:creationId xmlns:a16="http://schemas.microsoft.com/office/drawing/2014/main" id="{528482CB-8CF3-4800-AC7F-CEE07873FDFB}"/>
              </a:ext>
            </a:extLst>
          </p:cNvPr>
          <p:cNvSpPr txBox="1"/>
          <p:nvPr/>
        </p:nvSpPr>
        <p:spPr>
          <a:xfrm>
            <a:off x="1022879" y="6488668"/>
            <a:ext cx="7042598" cy="36933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b="1" u="sng" dirty="0">
                <a:solidFill>
                  <a:schemeClr val="accent1">
                    <a:lumMod val="50000"/>
                  </a:schemeClr>
                </a:solidFill>
              </a:rPr>
              <a:t>起動成功したら、一度 </a:t>
            </a:r>
            <a:r>
              <a:rPr kumimoji="1" lang="en-US" altLang="ja-JP" b="1" u="sng" dirty="0">
                <a:solidFill>
                  <a:schemeClr val="accent1">
                    <a:lumMod val="50000"/>
                  </a:schemeClr>
                </a:solidFill>
              </a:rPr>
              <a:t>Ctrl + C </a:t>
            </a:r>
            <a:r>
              <a:rPr kumimoji="1" lang="ja-JP" altLang="en-US" b="1" u="sng" dirty="0">
                <a:solidFill>
                  <a:schemeClr val="accent1">
                    <a:lumMod val="50000"/>
                  </a:schemeClr>
                </a:solidFill>
              </a:rPr>
              <a:t>を押して、プロセスを終了する。</a:t>
            </a:r>
          </a:p>
        </p:txBody>
      </p:sp>
      <p:sp>
        <p:nvSpPr>
          <p:cNvPr id="12" name="テキスト ボックス 11">
            <a:extLst>
              <a:ext uri="{FF2B5EF4-FFF2-40B4-BE49-F238E27FC236}">
                <a16:creationId xmlns:a16="http://schemas.microsoft.com/office/drawing/2014/main" id="{848347DC-0DCB-4679-B5FB-8C3D112405DB}"/>
              </a:ext>
            </a:extLst>
          </p:cNvPr>
          <p:cNvSpPr txBox="1"/>
          <p:nvPr/>
        </p:nvSpPr>
        <p:spPr>
          <a:xfrm>
            <a:off x="8010769" y="3091808"/>
            <a:ext cx="4025721" cy="14773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00" dirty="0"/>
              <a:t>※ PDF </a:t>
            </a:r>
            <a:r>
              <a:rPr lang="ja-JP" altLang="en-US" sz="1000" dirty="0"/>
              <a:t>版のマニュアルでは、</a:t>
            </a:r>
            <a:r>
              <a:rPr lang="en-US" altLang="ja-JP" sz="1000" dirty="0"/>
              <a:t>PDF </a:t>
            </a:r>
            <a:r>
              <a:rPr lang="ja-JP" altLang="en-US" sz="1000" dirty="0"/>
              <a:t>の表示上の都合で、</a:t>
            </a:r>
            <a:r>
              <a:rPr lang="ja-JP" altLang="en-US" sz="1000" b="1" dirty="0">
                <a:solidFill>
                  <a:schemeClr val="accent5">
                    <a:lumMod val="75000"/>
                  </a:schemeClr>
                </a:solidFill>
              </a:rPr>
              <a:t>半角バックスラッシュ </a:t>
            </a:r>
            <a:r>
              <a:rPr lang="en-US" altLang="ja-JP" sz="1000" b="1" dirty="0">
                <a:solidFill>
                  <a:schemeClr val="accent5">
                    <a:lumMod val="75000"/>
                  </a:schemeClr>
                </a:solidFill>
              </a:rPr>
              <a:t>(</a:t>
            </a:r>
            <a:r>
              <a:rPr lang="ja-JP" altLang="en-US" sz="1000" b="1" dirty="0">
                <a:solidFill>
                  <a:schemeClr val="accent5">
                    <a:lumMod val="75000"/>
                  </a:schemeClr>
                </a:solidFill>
              </a:rPr>
              <a:t>日本語環境においては半角円記号</a:t>
            </a:r>
            <a:r>
              <a:rPr lang="en-US" altLang="ja-JP" sz="1000" b="1" dirty="0">
                <a:solidFill>
                  <a:schemeClr val="accent5">
                    <a:lumMod val="75000"/>
                  </a:schemeClr>
                </a:solidFill>
              </a:rPr>
              <a:t>) </a:t>
            </a:r>
            <a:r>
              <a:rPr lang="ja-JP" altLang="en-US" sz="1000" b="1" dirty="0">
                <a:solidFill>
                  <a:schemeClr val="accent5">
                    <a:lumMod val="75000"/>
                  </a:schemeClr>
                </a:solidFill>
              </a:rPr>
              <a:t>である 「</a:t>
            </a:r>
            <a:r>
              <a:rPr lang="en-US" altLang="ja-JP" sz="1000" b="1" dirty="0">
                <a:solidFill>
                  <a:schemeClr val="accent5">
                    <a:lumMod val="75000"/>
                  </a:schemeClr>
                </a:solidFill>
              </a:rPr>
              <a:t>\</a:t>
            </a:r>
            <a:r>
              <a:rPr lang="ja-JP" altLang="en-US" sz="1000" b="1" dirty="0">
                <a:solidFill>
                  <a:schemeClr val="accent5">
                    <a:lumMod val="75000"/>
                  </a:schemeClr>
                </a:solidFill>
              </a:rPr>
              <a:t>」 が、特殊 </a:t>
            </a:r>
            <a:r>
              <a:rPr lang="en-US" altLang="ja-JP" sz="1000" b="1" dirty="0">
                <a:solidFill>
                  <a:schemeClr val="accent5">
                    <a:lumMod val="75000"/>
                  </a:schemeClr>
                </a:solidFill>
              </a:rPr>
              <a:t>Unicode </a:t>
            </a:r>
            <a:r>
              <a:rPr lang="ja-JP" altLang="en-US" sz="1000" b="1" dirty="0">
                <a:solidFill>
                  <a:schemeClr val="accent5">
                    <a:lumMod val="75000"/>
                  </a:schemeClr>
                </a:solidFill>
              </a:rPr>
              <a:t>文字に変換されてしまい</a:t>
            </a:r>
            <a:r>
              <a:rPr lang="ja-JP" altLang="en-US" sz="1000" dirty="0"/>
              <a:t>、このコマンドをコピーしてコンソールに貼り付けると、</a:t>
            </a:r>
            <a:r>
              <a:rPr lang="ja-JP" altLang="en-US" sz="1000" b="1" dirty="0">
                <a:solidFill>
                  <a:schemeClr val="accent5">
                    <a:lumMod val="75000"/>
                  </a:schemeClr>
                </a:solidFill>
              </a:rPr>
              <a:t>コマンドが正しく入力されないことがある。</a:t>
            </a:r>
            <a:endParaRPr lang="en-US" altLang="ja-JP" sz="1000" b="1" dirty="0">
              <a:solidFill>
                <a:schemeClr val="accent5">
                  <a:lumMod val="75000"/>
                </a:schemeClr>
              </a:solidFill>
            </a:endParaRPr>
          </a:p>
          <a:p>
            <a:pPr marL="171450" indent="-171450">
              <a:buFont typeface="Arial" panose="020B0604020202020204" pitchFamily="34" charset="0"/>
              <a:buChar char="•"/>
            </a:pPr>
            <a:r>
              <a:rPr lang="ja-JP" altLang="en-US" sz="1000" b="1" dirty="0">
                <a:solidFill>
                  <a:schemeClr val="accent2">
                    <a:lumMod val="75000"/>
                  </a:schemeClr>
                </a:solidFill>
              </a:rPr>
              <a:t>この場合は、一度テキストエディタに貼り付けてから、 「</a:t>
            </a:r>
            <a:r>
              <a:rPr lang="en-US" altLang="ja-JP" sz="1000" b="1" dirty="0">
                <a:solidFill>
                  <a:schemeClr val="accent2">
                    <a:lumMod val="75000"/>
                  </a:schemeClr>
                </a:solidFill>
              </a:rPr>
              <a:t>\</a:t>
            </a:r>
            <a:r>
              <a:rPr lang="ja-JP" altLang="en-US" sz="1000" b="1" dirty="0">
                <a:solidFill>
                  <a:schemeClr val="accent2">
                    <a:lumMod val="75000"/>
                  </a:schemeClr>
                </a:solidFill>
              </a:rPr>
              <a:t>」  の文字を半角バックスラッシュ </a:t>
            </a:r>
            <a:r>
              <a:rPr lang="en-US" altLang="ja-JP" sz="1000" b="1" dirty="0">
                <a:solidFill>
                  <a:schemeClr val="accent2">
                    <a:lumMod val="75000"/>
                  </a:schemeClr>
                </a:solidFill>
              </a:rPr>
              <a:t>(</a:t>
            </a:r>
            <a:r>
              <a:rPr lang="ja-JP" altLang="en-US" sz="1000" b="1" dirty="0">
                <a:solidFill>
                  <a:schemeClr val="accent2">
                    <a:lumMod val="75000"/>
                  </a:schemeClr>
                </a:solidFill>
              </a:rPr>
              <a:t>日本語環境においては半角円記号</a:t>
            </a:r>
            <a:r>
              <a:rPr lang="en-US" altLang="ja-JP" sz="1000" b="1" dirty="0">
                <a:solidFill>
                  <a:schemeClr val="accent2">
                    <a:lumMod val="75000"/>
                  </a:schemeClr>
                </a:solidFill>
              </a:rPr>
              <a:t>) </a:t>
            </a:r>
            <a:r>
              <a:rPr lang="ja-JP" altLang="en-US" sz="1000" b="1" dirty="0">
                <a:solidFill>
                  <a:schemeClr val="accent2">
                    <a:lumMod val="75000"/>
                  </a:schemeClr>
                </a:solidFill>
              </a:rPr>
              <a:t>に置き換えてから、コピー </a:t>
            </a:r>
            <a:r>
              <a:rPr lang="en-US" altLang="ja-JP" sz="1000" b="1" dirty="0">
                <a:solidFill>
                  <a:schemeClr val="accent2">
                    <a:lumMod val="75000"/>
                  </a:schemeClr>
                </a:solidFill>
              </a:rPr>
              <a:t>&amp; </a:t>
            </a:r>
            <a:r>
              <a:rPr lang="ja-JP" altLang="en-US" sz="1000" b="1" dirty="0">
                <a:solidFill>
                  <a:schemeClr val="accent2">
                    <a:lumMod val="75000"/>
                  </a:schemeClr>
                </a:solidFill>
              </a:rPr>
              <a:t>ペーストすること。</a:t>
            </a:r>
            <a:endParaRPr lang="en-US" altLang="ja-JP" sz="1000" b="1" dirty="0">
              <a:solidFill>
                <a:schemeClr val="accent2">
                  <a:lumMod val="75000"/>
                </a:schemeClr>
              </a:solidFill>
            </a:endParaRPr>
          </a:p>
          <a:p>
            <a:pPr marL="171450" indent="-171450">
              <a:buFont typeface="Arial" panose="020B0604020202020204" pitchFamily="34" charset="0"/>
              <a:buChar char="•"/>
            </a:pPr>
            <a:r>
              <a:rPr lang="ja-JP" altLang="en-US" sz="1000" b="1" dirty="0">
                <a:solidFill>
                  <a:schemeClr val="accent1">
                    <a:lumMod val="75000"/>
                  </a:schemeClr>
                </a:solidFill>
              </a:rPr>
              <a:t>または、</a:t>
            </a:r>
            <a:r>
              <a:rPr lang="en-US" altLang="ja-JP" sz="1000" b="1" dirty="0">
                <a:solidFill>
                  <a:schemeClr val="accent1">
                    <a:lumMod val="75000"/>
                  </a:schemeClr>
                </a:solidFill>
              </a:rPr>
              <a:t>PowerPoint </a:t>
            </a:r>
            <a:r>
              <a:rPr lang="ja-JP" altLang="en-US" sz="1000" b="1" dirty="0">
                <a:solidFill>
                  <a:schemeClr val="accent1">
                    <a:lumMod val="75000"/>
                  </a:schemeClr>
                </a:solidFill>
              </a:rPr>
              <a:t>版のマニュアル </a:t>
            </a:r>
            <a:r>
              <a:rPr lang="en-US" altLang="ja-JP" sz="1000" b="1" dirty="0">
                <a:solidFill>
                  <a:schemeClr val="accent1">
                    <a:lumMod val="75000"/>
                  </a:schemeClr>
                </a:solidFill>
              </a:rPr>
              <a:t>(PPTX)</a:t>
            </a:r>
            <a:r>
              <a:rPr lang="ja-JP" altLang="en-US" sz="1000" b="1" dirty="0">
                <a:solidFill>
                  <a:schemeClr val="accent1">
                    <a:lumMod val="75000"/>
                  </a:schemeClr>
                </a:solidFill>
              </a:rPr>
              <a:t> を </a:t>
            </a:r>
            <a:r>
              <a:rPr lang="en-US" altLang="ja-JP" sz="1000" b="1" dirty="0">
                <a:solidFill>
                  <a:schemeClr val="accent1">
                    <a:lumMod val="75000"/>
                  </a:schemeClr>
                </a:solidFill>
              </a:rPr>
              <a:t>PowerPoint </a:t>
            </a:r>
            <a:r>
              <a:rPr lang="ja-JP" altLang="en-US" sz="1000" b="1" dirty="0">
                <a:solidFill>
                  <a:schemeClr val="accent1">
                    <a:lumMod val="75000"/>
                  </a:schemeClr>
                </a:solidFill>
              </a:rPr>
              <a:t>で開いてコピー </a:t>
            </a:r>
            <a:r>
              <a:rPr lang="en-US" altLang="ja-JP" sz="1000" b="1" dirty="0">
                <a:solidFill>
                  <a:schemeClr val="accent1">
                    <a:lumMod val="75000"/>
                  </a:schemeClr>
                </a:solidFill>
              </a:rPr>
              <a:t>&amp; </a:t>
            </a:r>
            <a:r>
              <a:rPr lang="ja-JP" altLang="en-US" sz="1000" b="1" dirty="0">
                <a:solidFill>
                  <a:schemeClr val="accent1">
                    <a:lumMod val="75000"/>
                  </a:schemeClr>
                </a:solidFill>
              </a:rPr>
              <a:t>ペーストすることでも良い。</a:t>
            </a:r>
            <a:endParaRPr lang="en-US" altLang="ja-JP" sz="1000" b="1" dirty="0">
              <a:solidFill>
                <a:schemeClr val="accent1">
                  <a:lumMod val="75000"/>
                </a:schemeClr>
              </a:solidFill>
            </a:endParaRPr>
          </a:p>
        </p:txBody>
      </p:sp>
    </p:spTree>
    <p:extLst>
      <p:ext uri="{BB962C8B-B14F-4D97-AF65-F5344CB8AC3E}">
        <p14:creationId xmlns:p14="http://schemas.microsoft.com/office/powerpoint/2010/main" val="2516132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前頁 </a:t>
            </a:r>
            <a:r>
              <a:rPr kumimoji="1" lang="en-US" altLang="ja-JP" dirty="0"/>
              <a:t>4</a:t>
            </a:r>
            <a:r>
              <a:rPr kumimoji="1" lang="ja-JP" altLang="en-US" dirty="0"/>
              <a:t> の手順で</a:t>
            </a:r>
            <a:r>
              <a:rPr kumimoji="1" lang="en-US" altLang="ja-JP" dirty="0"/>
              <a:t> SQL Server 2019 </a:t>
            </a:r>
            <a:r>
              <a:rPr kumimoji="1" lang="ja-JP" altLang="en-US" dirty="0"/>
              <a:t>の仮起動に成功して、一度 </a:t>
            </a:r>
            <a:r>
              <a:rPr kumimoji="1" lang="en-US" altLang="ja-JP" dirty="0"/>
              <a:t>Ctrl + C </a:t>
            </a:r>
            <a:r>
              <a:rPr kumimoji="1" lang="ja-JP" altLang="en-US" dirty="0"/>
              <a:t>で終了したら、次に、以下のように入力して、</a:t>
            </a:r>
            <a:r>
              <a:rPr lang="en-US" altLang="ja-JP" dirty="0"/>
              <a:t>SQL Server 2019 </a:t>
            </a:r>
            <a:r>
              <a:rPr lang="ja-JP" altLang="en-US" dirty="0"/>
              <a:t>をバックグラウンドプロセス </a:t>
            </a:r>
            <a:r>
              <a:rPr lang="en-US" altLang="ja-JP" dirty="0"/>
              <a:t>(</a:t>
            </a:r>
            <a:r>
              <a:rPr lang="ja-JP" altLang="en-US" dirty="0"/>
              <a:t>デーモン</a:t>
            </a:r>
            <a:r>
              <a:rPr lang="en-US" altLang="ja-JP" dirty="0"/>
              <a:t>) </a:t>
            </a:r>
            <a:r>
              <a:rPr lang="ja-JP" altLang="en-US" dirty="0"/>
              <a:t>として常時稼働させる。</a:t>
            </a:r>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876819"/>
            <a:ext cx="11664818" cy="646331"/>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-d --restart always --name </a:t>
            </a:r>
            <a:r>
              <a:rPr lang="en-US" altLang="ja-JP" sz="1200" dirty="0" err="1">
                <a:solidFill>
                  <a:schemeClr val="bg1"/>
                </a:solidFill>
                <a:latin typeface="Consolas" panose="020B0609020204030204" pitchFamily="49" charset="0"/>
              </a:rPr>
              <a:t>daemon_mssqlserver</a:t>
            </a:r>
            <a:r>
              <a:rPr lang="en-US" altLang="ja-JP" sz="1200" dirty="0">
                <a:solidFill>
                  <a:schemeClr val="bg1"/>
                </a:solidFill>
                <a:latin typeface="Consolas" panose="020B0609020204030204" pitchFamily="49" charset="0"/>
              </a:rPr>
              <a:t> --log-driver=</a:t>
            </a:r>
            <a:r>
              <a:rPr lang="en-US" altLang="ja-JP" sz="1200" dirty="0" err="1">
                <a:solidFill>
                  <a:schemeClr val="bg1"/>
                </a:solidFill>
                <a:latin typeface="Consolas" panose="020B0609020204030204" pitchFamily="49" charset="0"/>
              </a:rPr>
              <a:t>journald</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--log-opt tag=</a:t>
            </a:r>
            <a:r>
              <a:rPr lang="en-US" altLang="ja-JP" sz="1200" dirty="0" err="1">
                <a:solidFill>
                  <a:schemeClr val="bg1"/>
                </a:solidFill>
                <a:latin typeface="Consolas" panose="020B0609020204030204" pitchFamily="49" charset="0"/>
              </a:rPr>
              <a:t>docker_log</a:t>
            </a:r>
            <a:r>
              <a:rPr lang="en-US" altLang="ja-JP" sz="1200" dirty="0">
                <a:solidFill>
                  <a:schemeClr val="bg1"/>
                </a:solidFill>
                <a:latin typeface="Consolas" panose="020B0609020204030204" pitchFamily="49" charset="0"/>
              </a:rPr>
              <a:t>/{{.Name}}/{{.ID}}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dockervault.dn.ipantt.net/dockervault_mssqlserver_2019_for_thin_telework_system:20220724_001</a:t>
            </a: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639526" y="4217216"/>
            <a:ext cx="10972800" cy="138499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2505  3.8  2.0 1528448 82172 ?       </a:t>
            </a:r>
            <a:r>
              <a:rPr lang="en-US" altLang="ja-JP" sz="1200" dirty="0" err="1">
                <a:solidFill>
                  <a:schemeClr val="bg1"/>
                </a:solidFill>
                <a:latin typeface="Consolas" panose="020B0609020204030204" pitchFamily="49" charset="0"/>
              </a:rPr>
              <a:t>Ssl</a:t>
            </a:r>
            <a:r>
              <a:rPr lang="en-US" altLang="ja-JP" sz="1200" dirty="0">
                <a:solidFill>
                  <a:schemeClr val="bg1"/>
                </a:solidFill>
                <a:latin typeface="Consolas" panose="020B0609020204030204" pitchFamily="49" charset="0"/>
              </a:rPr>
              <a:t>  14:07   0:21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dockerd</a:t>
            </a:r>
            <a:r>
              <a:rPr lang="en-US" altLang="ja-JP" sz="1200" dirty="0">
                <a:solidFill>
                  <a:schemeClr val="bg1"/>
                </a:solidFill>
                <a:latin typeface="Consolas" panose="020B0609020204030204" pitchFamily="49" charset="0"/>
              </a:rPr>
              <a:t> -H fd:// --</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3109  0.0  0.1 711156  7400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/bin/containerd-shim-runc-v2 -namespace </a:t>
            </a:r>
            <a:r>
              <a:rPr lang="en-US" altLang="ja-JP" sz="1200" dirty="0" err="1">
                <a:solidFill>
                  <a:schemeClr val="bg1"/>
                </a:solidFill>
                <a:latin typeface="Consolas" panose="020B0609020204030204" pitchFamily="49" charset="0"/>
              </a:rPr>
              <a:t>moby</a:t>
            </a:r>
            <a:r>
              <a:rPr lang="en-US" altLang="ja-JP" sz="1200" dirty="0">
                <a:solidFill>
                  <a:schemeClr val="bg1"/>
                </a:solidFill>
                <a:latin typeface="Consolas" panose="020B0609020204030204" pitchFamily="49" charset="0"/>
              </a:rPr>
              <a:t> -id 481c47d9d602ae5a8bdbc59fcd73b8095e672f83e4e208c82a7569563db18ff5 -address /run/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3131  0.2  0.5  28536 23840 ?        Ss   14:14   0:00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/bin/python3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supervisord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3146  0.3  0.4  61708 18372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a:solidFill>
                  <a:schemeClr val="bg1"/>
                </a:solidFill>
                <a:highlight>
                  <a:srgbClr val="0000FF"/>
                </a:highlight>
                <a:latin typeface="Consolas" panose="020B0609020204030204" pitchFamily="49" charset="0"/>
              </a:rPr>
              <a:t>\_ /opt/</a:t>
            </a:r>
            <a:r>
              <a:rPr lang="en-US" altLang="ja-JP" sz="1200" dirty="0" err="1">
                <a:solidFill>
                  <a:schemeClr val="bg1"/>
                </a:solidFill>
                <a:highlight>
                  <a:srgbClr val="0000FF"/>
                </a:highlight>
                <a:latin typeface="Consolas" panose="020B0609020204030204" pitchFamily="49" charset="0"/>
              </a:rPr>
              <a:t>mssql</a:t>
            </a:r>
            <a:r>
              <a:rPr lang="en-US" altLang="ja-JP" sz="1200" dirty="0">
                <a:solidFill>
                  <a:schemeClr val="bg1"/>
                </a:solidFill>
                <a:highlight>
                  <a:srgbClr val="0000FF"/>
                </a:highlight>
                <a:latin typeface="Consolas" panose="020B0609020204030204" pitchFamily="49" charset="0"/>
              </a:rPr>
              <a:t>/bin/</a:t>
            </a:r>
            <a:r>
              <a:rPr lang="en-US" altLang="ja-JP" sz="1200" dirty="0" err="1">
                <a:solidFill>
                  <a:schemeClr val="bg1"/>
                </a:solidFill>
                <a:highlight>
                  <a:srgbClr val="0000FF"/>
                </a:highlight>
                <a:latin typeface="Consolas" panose="020B0609020204030204" pitchFamily="49" charset="0"/>
              </a:rPr>
              <a:t>sqlservr</a:t>
            </a:r>
            <a:r>
              <a:rPr lang="en-US" altLang="ja-JP" sz="1200" dirty="0">
                <a:solidFill>
                  <a:schemeClr val="bg1"/>
                </a:solidFill>
                <a:highlight>
                  <a:srgbClr val="0000FF"/>
                </a:highlight>
                <a:latin typeface="Consolas" panose="020B0609020204030204" pitchFamily="49" charset="0"/>
              </a:rPr>
              <a:t> --</a:t>
            </a:r>
            <a:r>
              <a:rPr lang="en-US" altLang="ja-JP" sz="1200" dirty="0" err="1">
                <a:solidFill>
                  <a:schemeClr val="bg1"/>
                </a:solidFill>
                <a:highlight>
                  <a:srgbClr val="0000FF"/>
                </a:highlight>
                <a:latin typeface="Consolas" panose="020B0609020204030204" pitchFamily="49" charset="0"/>
              </a:rPr>
              <a:t>pid</a:t>
            </a:r>
            <a:r>
              <a:rPr lang="en-US" altLang="ja-JP" sz="1200" dirty="0">
                <a:solidFill>
                  <a:schemeClr val="bg1"/>
                </a:solidFill>
                <a:highlight>
                  <a:srgbClr val="0000FF"/>
                </a:highlight>
                <a:latin typeface="Consolas" panose="020B0609020204030204" pitchFamily="49" charset="0"/>
              </a:rPr>
              <a:t> Express</a:t>
            </a:r>
          </a:p>
          <a:p>
            <a:r>
              <a:rPr lang="en-US" altLang="ja-JP" sz="1200" dirty="0">
                <a:solidFill>
                  <a:schemeClr val="bg1"/>
                </a:solidFill>
                <a:latin typeface="Consolas" panose="020B0609020204030204" pitchFamily="49" charset="0"/>
              </a:rPr>
              <a:t>root        3148  5.1 14.9 10189200 601144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0:06        </a:t>
            </a:r>
            <a:r>
              <a:rPr lang="en-US" altLang="ja-JP" sz="1200" b="1" dirty="0">
                <a:solidFill>
                  <a:schemeClr val="bg1"/>
                </a:solidFill>
                <a:highlight>
                  <a:srgbClr val="0000FF"/>
                </a:highlight>
                <a:latin typeface="Consolas" panose="020B0609020204030204" pitchFamily="49" charset="0"/>
              </a:rPr>
              <a:t>  \_ /opt/</a:t>
            </a:r>
            <a:r>
              <a:rPr lang="en-US" altLang="ja-JP" sz="1200" b="1" dirty="0" err="1">
                <a:solidFill>
                  <a:schemeClr val="bg1"/>
                </a:solidFill>
                <a:highlight>
                  <a:srgbClr val="0000FF"/>
                </a:highlight>
                <a:latin typeface="Consolas" panose="020B0609020204030204" pitchFamily="49" charset="0"/>
              </a:rPr>
              <a:t>mssql</a:t>
            </a:r>
            <a:r>
              <a:rPr lang="en-US" altLang="ja-JP" sz="1200" b="1" dirty="0">
                <a:solidFill>
                  <a:schemeClr val="bg1"/>
                </a:solidFill>
                <a:highlight>
                  <a:srgbClr val="0000FF"/>
                </a:highlight>
                <a:latin typeface="Consolas" panose="020B0609020204030204" pitchFamily="49" charset="0"/>
              </a:rPr>
              <a:t>/bin/</a:t>
            </a:r>
            <a:r>
              <a:rPr lang="en-US" altLang="ja-JP" sz="1200" b="1" dirty="0" err="1">
                <a:solidFill>
                  <a:schemeClr val="bg1"/>
                </a:solidFill>
                <a:highlight>
                  <a:srgbClr val="0000FF"/>
                </a:highlight>
                <a:latin typeface="Consolas" panose="020B0609020204030204" pitchFamily="49" charset="0"/>
              </a:rPr>
              <a:t>sqlservr</a:t>
            </a:r>
            <a:r>
              <a:rPr lang="en-US" altLang="ja-JP" sz="1200" b="1" dirty="0">
                <a:solidFill>
                  <a:schemeClr val="bg1"/>
                </a:solidFill>
                <a:highlight>
                  <a:srgbClr val="0000FF"/>
                </a:highlight>
                <a:latin typeface="Consolas" panose="020B0609020204030204" pitchFamily="49" charset="0"/>
              </a:rPr>
              <a:t> --</a:t>
            </a:r>
            <a:r>
              <a:rPr lang="en-US" altLang="ja-JP" sz="1200" b="1" dirty="0" err="1">
                <a:solidFill>
                  <a:schemeClr val="bg1"/>
                </a:solidFill>
                <a:highlight>
                  <a:srgbClr val="0000FF"/>
                </a:highlight>
                <a:latin typeface="Consolas" panose="020B0609020204030204" pitchFamily="49" charset="0"/>
              </a:rPr>
              <a:t>pid</a:t>
            </a:r>
            <a:r>
              <a:rPr lang="en-US" altLang="ja-JP" sz="1200" b="1" dirty="0">
                <a:solidFill>
                  <a:schemeClr val="bg1"/>
                </a:solidFill>
                <a:highlight>
                  <a:srgbClr val="0000FF"/>
                </a:highlight>
                <a:latin typeface="Consolas" panose="020B0609020204030204" pitchFamily="49" charset="0"/>
              </a:rPr>
              <a:t> Express</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500226" y="2501605"/>
            <a:ext cx="10756638" cy="646331"/>
          </a:xfrm>
          <a:prstGeom prst="rect">
            <a:avLst/>
          </a:prstGeom>
          <a:solidFill>
            <a:srgbClr val="66FFFF"/>
          </a:solidFill>
        </p:spPr>
        <p:txBody>
          <a:bodyPr wrap="square" rtlCol="0">
            <a:spAutoFit/>
          </a:bodyPr>
          <a:lstStyle/>
          <a:p>
            <a:r>
              <a:rPr kumimoji="1" lang="ja-JP" altLang="en-US" dirty="0"/>
              <a:t>上記のコマンドを入力すると、バックグラウンドプロセス </a:t>
            </a:r>
            <a:r>
              <a:rPr kumimoji="1" lang="en-US" altLang="ja-JP" dirty="0"/>
              <a:t>(</a:t>
            </a:r>
            <a:r>
              <a:rPr kumimoji="1" lang="ja-JP" altLang="en-US" dirty="0"/>
              <a:t>デーモン</a:t>
            </a:r>
            <a:r>
              <a:rPr kumimoji="1" lang="en-US" altLang="ja-JP" dirty="0"/>
              <a:t>) </a:t>
            </a:r>
            <a:r>
              <a:rPr kumimoji="1" lang="ja-JP" altLang="en-US" dirty="0"/>
              <a:t>として </a:t>
            </a:r>
            <a:r>
              <a:rPr kumimoji="1" lang="en-US" altLang="ja-JP" dirty="0"/>
              <a:t>SQL Server 2019 </a:t>
            </a:r>
            <a:r>
              <a:rPr kumimoji="1" lang="ja-JP" altLang="en-US" dirty="0"/>
              <a:t>が起動する。</a:t>
            </a:r>
            <a:endParaRPr kumimoji="1" lang="en-US" altLang="ja-JP" dirty="0"/>
          </a:p>
          <a:p>
            <a:r>
              <a:rPr kumimoji="1" lang="ja-JP" altLang="en-US" dirty="0"/>
              <a:t>そして、</a:t>
            </a:r>
            <a:r>
              <a:rPr kumimoji="1" lang="en-US" altLang="ja-JP" dirty="0"/>
              <a:t>SSH </a:t>
            </a:r>
            <a:r>
              <a:rPr kumimoji="1" lang="ja-JP" altLang="en-US" dirty="0"/>
              <a:t>のコンソールはシェルに戻るが、これは正常である。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6979139" y="5606686"/>
            <a:ext cx="4087446" cy="276999"/>
          </a:xfrm>
          <a:prstGeom prst="rect">
            <a:avLst/>
          </a:prstGeom>
          <a:solidFill>
            <a:srgbClr val="66FFFF"/>
          </a:solidFill>
        </p:spPr>
        <p:txBody>
          <a:bodyPr wrap="square" rtlCol="0">
            <a:spAutoFit/>
          </a:bodyPr>
          <a:lstStyle/>
          <a:p>
            <a:r>
              <a:rPr kumimoji="1" lang="ja-JP" altLang="en-US" sz="1200" b="1" dirty="0"/>
              <a:t>↑ このように </a:t>
            </a:r>
            <a:r>
              <a:rPr kumimoji="1" lang="en-US" altLang="ja-JP" sz="1200" b="1" dirty="0" err="1"/>
              <a:t>sqlserver</a:t>
            </a:r>
            <a:r>
              <a:rPr kumimoji="1" lang="en-US" altLang="ja-JP" sz="1200" b="1" dirty="0"/>
              <a:t> </a:t>
            </a:r>
            <a:r>
              <a:rPr kumimoji="1" lang="ja-JP" altLang="en-US" sz="1200" b="1" dirty="0"/>
              <a:t>プロセスが起動していれば </a:t>
            </a:r>
            <a:r>
              <a:rPr kumimoji="1" lang="en-US" altLang="ja-JP" sz="1200" b="1" dirty="0"/>
              <a:t>OK</a:t>
            </a:r>
            <a:r>
              <a:rPr kumimoji="1" lang="ja-JP" altLang="en-US" sz="1200" b="1" dirty="0"/>
              <a:t> である。</a:t>
            </a:r>
          </a:p>
        </p:txBody>
      </p:sp>
      <p:sp>
        <p:nvSpPr>
          <p:cNvPr id="12" name="テキスト ボックス 11">
            <a:extLst>
              <a:ext uri="{FF2B5EF4-FFF2-40B4-BE49-F238E27FC236}">
                <a16:creationId xmlns:a16="http://schemas.microsoft.com/office/drawing/2014/main" id="{D4B56BA4-8936-4BF1-8E8E-A5908043DE65}"/>
              </a:ext>
            </a:extLst>
          </p:cNvPr>
          <p:cNvSpPr txBox="1"/>
          <p:nvPr/>
        </p:nvSpPr>
        <p:spPr>
          <a:xfrm>
            <a:off x="364653" y="3308417"/>
            <a:ext cx="11508511"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プロセス一覧を表示し、</a:t>
            </a:r>
            <a:r>
              <a:rPr kumimoji="1" lang="en-US" altLang="ja-JP" dirty="0"/>
              <a:t>SQL Server 2019 </a:t>
            </a:r>
            <a:r>
              <a:rPr kumimoji="1" lang="ja-JP" altLang="en-US" dirty="0"/>
              <a:t>がバックグラウンドプロセスとして稼働していることを確認する。</a:t>
            </a:r>
            <a:endParaRPr lang="ja-JP" altLang="en-US" dirty="0"/>
          </a:p>
        </p:txBody>
      </p:sp>
      <p:sp>
        <p:nvSpPr>
          <p:cNvPr id="14" name="テキスト ボックス 13">
            <a:extLst>
              <a:ext uri="{FF2B5EF4-FFF2-40B4-BE49-F238E27FC236}">
                <a16:creationId xmlns:a16="http://schemas.microsoft.com/office/drawing/2014/main" id="{7FFAED3B-8F94-47EC-823C-CCF17E9FFF97}"/>
              </a:ext>
            </a:extLst>
          </p:cNvPr>
          <p:cNvSpPr txBox="1"/>
          <p:nvPr/>
        </p:nvSpPr>
        <p:spPr>
          <a:xfrm>
            <a:off x="364654" y="3725545"/>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ps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auxf</a:t>
            </a:r>
            <a:r>
              <a:rPr lang="en-US" altLang="ja-JP" sz="1200" dirty="0">
                <a:solidFill>
                  <a:schemeClr val="bg1"/>
                </a:solidFill>
                <a:latin typeface="Consolas" panose="020B0609020204030204" pitchFamily="49" charset="0"/>
              </a:rPr>
              <a:t> | cat</a:t>
            </a:r>
          </a:p>
        </p:txBody>
      </p:sp>
      <p:sp>
        <p:nvSpPr>
          <p:cNvPr id="16" name="テキスト ボックス 15">
            <a:extLst>
              <a:ext uri="{FF2B5EF4-FFF2-40B4-BE49-F238E27FC236}">
                <a16:creationId xmlns:a16="http://schemas.microsoft.com/office/drawing/2014/main" id="{0BD4C747-3070-4ED2-BE5C-4111ADF1BB97}"/>
              </a:ext>
            </a:extLst>
          </p:cNvPr>
          <p:cNvSpPr txBox="1"/>
          <p:nvPr/>
        </p:nvSpPr>
        <p:spPr>
          <a:xfrm>
            <a:off x="3494274" y="5879296"/>
            <a:ext cx="7909169" cy="954107"/>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
        <p:nvSpPr>
          <p:cNvPr id="13" name="テキスト ボックス 12">
            <a:extLst>
              <a:ext uri="{FF2B5EF4-FFF2-40B4-BE49-F238E27FC236}">
                <a16:creationId xmlns:a16="http://schemas.microsoft.com/office/drawing/2014/main" id="{73C847A3-3EA5-4FFC-A654-02B4EB86377C}"/>
              </a:ext>
            </a:extLst>
          </p:cNvPr>
          <p:cNvSpPr txBox="1"/>
          <p:nvPr/>
        </p:nvSpPr>
        <p:spPr>
          <a:xfrm>
            <a:off x="4393841" y="1599122"/>
            <a:ext cx="7479323" cy="90024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836681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DC18AC6-E24C-4088-9FA9-EDEDCB2629E8}"/>
              </a:ext>
            </a:extLst>
          </p:cNvPr>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5" name="テキスト ボックス 4">
            <a:extLst>
              <a:ext uri="{FF2B5EF4-FFF2-40B4-BE49-F238E27FC236}">
                <a16:creationId xmlns:a16="http://schemas.microsoft.com/office/drawing/2014/main" id="{2A0E32B6-553E-4477-BE1F-FB60A6BA0672}"/>
              </a:ext>
            </a:extLst>
          </p:cNvPr>
          <p:cNvSpPr txBox="1"/>
          <p:nvPr/>
        </p:nvSpPr>
        <p:spPr>
          <a:xfrm>
            <a:off x="186234" y="958285"/>
            <a:ext cx="11850256" cy="646331"/>
          </a:xfrm>
          <a:prstGeom prst="rect">
            <a:avLst/>
          </a:prstGeom>
          <a:solidFill>
            <a:srgbClr val="FFFFCC"/>
          </a:solidFill>
          <a:ln w="19050">
            <a:solidFill>
              <a:schemeClr val="tx1"/>
            </a:solidFill>
          </a:ln>
        </p:spPr>
        <p:txBody>
          <a:bodyPr wrap="square" rtlCol="0">
            <a:spAutoFit/>
          </a:bodyPr>
          <a:lstStyle/>
          <a:p>
            <a:r>
              <a:rPr kumimoji="1" lang="ja-JP" altLang="en-US" b="1" dirty="0"/>
              <a:t>参考</a:t>
            </a:r>
            <a:r>
              <a:rPr kumimoji="1" lang="en-US" altLang="ja-JP" b="1" dirty="0"/>
              <a:t>: </a:t>
            </a:r>
            <a:r>
              <a:rPr kumimoji="1" lang="ja-JP" altLang="en-US" b="1" dirty="0"/>
              <a:t>前頁の手順で起動した </a:t>
            </a:r>
            <a:r>
              <a:rPr kumimoji="1" lang="en-US" altLang="ja-JP" b="1" dirty="0"/>
              <a:t>Docker </a:t>
            </a:r>
            <a:r>
              <a:rPr kumimoji="1" lang="ja-JP" altLang="en-US" b="1" dirty="0"/>
              <a:t>コンテナとしての </a:t>
            </a:r>
            <a:r>
              <a:rPr kumimoji="1" lang="en-US" altLang="ja-JP" b="1" dirty="0"/>
              <a:t>SQL Server 2019 </a:t>
            </a:r>
            <a:r>
              <a:rPr kumimoji="1" lang="ja-JP" altLang="en-US" b="1" dirty="0"/>
              <a:t>に関する基礎的な制御コマンドは、以下のとおりである。</a:t>
            </a:r>
            <a:endParaRPr kumimoji="1" lang="en-US" altLang="ja-JP" b="1" dirty="0"/>
          </a:p>
          <a:p>
            <a:r>
              <a:rPr lang="en-US" altLang="ja-JP" b="1" dirty="0"/>
              <a:t>     </a:t>
            </a:r>
            <a:r>
              <a:rPr lang="en-US" altLang="ja-JP" b="1" u="sng" dirty="0">
                <a:solidFill>
                  <a:srgbClr val="0000FF"/>
                </a:solidFill>
              </a:rPr>
              <a:t>(</a:t>
            </a:r>
            <a:r>
              <a:rPr lang="ja-JP" altLang="en-US" b="1" u="sng" dirty="0">
                <a:solidFill>
                  <a:srgbClr val="0000FF"/>
                </a:solidFill>
              </a:rPr>
              <a:t>ここでこれらのコマンドを入力する必要はないが、将来必要となった場合のために記載しておく。</a:t>
            </a:r>
            <a:r>
              <a:rPr lang="en-US" altLang="ja-JP" b="1" u="sng" dirty="0">
                <a:solidFill>
                  <a:srgbClr val="0000FF"/>
                </a:solidFill>
              </a:rPr>
              <a:t>)</a:t>
            </a:r>
            <a:endParaRPr lang="ja-JP" altLang="en-US" b="1" u="sng" dirty="0">
              <a:solidFill>
                <a:srgbClr val="0000FF"/>
              </a:solidFill>
            </a:endParaRPr>
          </a:p>
        </p:txBody>
      </p:sp>
      <p:sp>
        <p:nvSpPr>
          <p:cNvPr id="6" name="テキスト ボックス 5">
            <a:extLst>
              <a:ext uri="{FF2B5EF4-FFF2-40B4-BE49-F238E27FC236}">
                <a16:creationId xmlns:a16="http://schemas.microsoft.com/office/drawing/2014/main" id="{9520651F-EF7A-405C-AED8-92A9EBB050C3}"/>
              </a:ext>
            </a:extLst>
          </p:cNvPr>
          <p:cNvSpPr txBox="1"/>
          <p:nvPr/>
        </p:nvSpPr>
        <p:spPr>
          <a:xfrm>
            <a:off x="1013600" y="1919626"/>
            <a:ext cx="8849416" cy="3785652"/>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の動作ログの確認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必要に応じて</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logs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の停止</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の再開</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start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アンインストール</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rm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不要になった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のデータの削除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注意！ すべての </a:t>
            </a:r>
            <a:r>
              <a:rPr lang="en-US" altLang="ja-JP" sz="1600" dirty="0">
                <a:solidFill>
                  <a:schemeClr val="bg1"/>
                </a:solidFill>
                <a:latin typeface="Consolas" panose="020B0609020204030204" pitchFamily="49" charset="0"/>
              </a:rPr>
              <a:t>DB </a:t>
            </a:r>
            <a:r>
              <a:rPr lang="ja-JP" altLang="en-US" sz="1600" dirty="0">
                <a:solidFill>
                  <a:schemeClr val="bg1"/>
                </a:solidFill>
                <a:latin typeface="Consolas" panose="020B0609020204030204" pitchFamily="49" charset="0"/>
              </a:rPr>
              <a:t>データが消えます。</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rm -</a:t>
            </a:r>
            <a:r>
              <a:rPr lang="en-US" altLang="ja-JP" sz="1600" dirty="0" err="1">
                <a:solidFill>
                  <a:schemeClr val="bg1"/>
                </a:solidFill>
                <a:latin typeface="Consolas" panose="020B0609020204030204" pitchFamily="49" charset="0"/>
              </a:rPr>
              <a:t>frI</a:t>
            </a:r>
            <a:r>
              <a:rPr lang="en-US" altLang="ja-JP" sz="1600" dirty="0">
                <a:solidFill>
                  <a:schemeClr val="bg1"/>
                </a:solidFill>
                <a:latin typeface="Consolas" panose="020B0609020204030204" pitchFamily="49" charset="0"/>
              </a:rPr>
              <a:t> /var/opt/</a:t>
            </a:r>
            <a:r>
              <a:rPr lang="en-US" altLang="ja-JP" sz="1600" dirty="0" err="1">
                <a:solidFill>
                  <a:schemeClr val="bg1"/>
                </a:solidFill>
                <a:latin typeface="Consolas" panose="020B0609020204030204" pitchFamily="49" charset="0"/>
              </a:rPr>
              <a:t>mssql</a:t>
            </a:r>
            <a:r>
              <a:rPr lang="en-US" altLang="ja-JP" sz="1600" dirty="0">
                <a:solidFill>
                  <a:schemeClr val="bg1"/>
                </a:solidFill>
                <a:latin typeface="Consolas" panose="020B0609020204030204" pitchFamily="49" charset="0"/>
              </a:rPr>
              <a:t>/</a:t>
            </a:r>
          </a:p>
        </p:txBody>
      </p:sp>
      <p:sp>
        <p:nvSpPr>
          <p:cNvPr id="7" name="テキスト ボックス 6">
            <a:extLst>
              <a:ext uri="{FF2B5EF4-FFF2-40B4-BE49-F238E27FC236}">
                <a16:creationId xmlns:a16="http://schemas.microsoft.com/office/drawing/2014/main" id="{82B69EDF-EA53-4E16-904F-FE1C65E9A360}"/>
              </a:ext>
            </a:extLst>
          </p:cNvPr>
          <p:cNvSpPr txBox="1"/>
          <p:nvPr/>
        </p:nvSpPr>
        <p:spPr>
          <a:xfrm>
            <a:off x="8149492" y="1919626"/>
            <a:ext cx="1906953" cy="769441"/>
          </a:xfrm>
          <a:prstGeom prst="rect">
            <a:avLst/>
          </a:prstGeom>
          <a:noFill/>
        </p:spPr>
        <p:txBody>
          <a:bodyPr wrap="square" rtlCol="0">
            <a:spAutoFit/>
          </a:bodyPr>
          <a:lstStyle/>
          <a:p>
            <a:r>
              <a:rPr kumimoji="1" lang="en-US" altLang="ja-JP" sz="4400" dirty="0">
                <a:solidFill>
                  <a:srgbClr val="FFFFCC"/>
                </a:solidFill>
              </a:rPr>
              <a:t>(</a:t>
            </a:r>
            <a:r>
              <a:rPr kumimoji="1" lang="ja-JP" altLang="en-US" sz="4400" dirty="0">
                <a:solidFill>
                  <a:srgbClr val="FFFFCC"/>
                </a:solidFill>
              </a:rPr>
              <a:t>参考</a:t>
            </a:r>
            <a:r>
              <a:rPr kumimoji="1" lang="en-US" altLang="ja-JP" sz="4400" dirty="0">
                <a:solidFill>
                  <a:srgbClr val="FFFFCC"/>
                </a:solidFill>
              </a:rPr>
              <a:t>)</a:t>
            </a:r>
            <a:endParaRPr kumimoji="1" lang="ja-JP" altLang="en-US" sz="4400" dirty="0">
              <a:solidFill>
                <a:srgbClr val="FFFFCC"/>
              </a:solidFill>
            </a:endParaRPr>
          </a:p>
        </p:txBody>
      </p:sp>
      <p:sp>
        <p:nvSpPr>
          <p:cNvPr id="8" name="テキスト ボックス 7">
            <a:extLst>
              <a:ext uri="{FF2B5EF4-FFF2-40B4-BE49-F238E27FC236}">
                <a16:creationId xmlns:a16="http://schemas.microsoft.com/office/drawing/2014/main" id="{7D39696B-4A0B-4932-98CC-27EB62B6D710}"/>
              </a:ext>
            </a:extLst>
          </p:cNvPr>
          <p:cNvSpPr txBox="1"/>
          <p:nvPr/>
        </p:nvSpPr>
        <p:spPr>
          <a:xfrm>
            <a:off x="1070130" y="5828388"/>
            <a:ext cx="9253415" cy="923330"/>
          </a:xfrm>
          <a:prstGeom prst="rect">
            <a:avLst/>
          </a:prstGeom>
          <a:noFill/>
        </p:spPr>
        <p:txBody>
          <a:bodyPr wrap="square" rtlCol="0">
            <a:spAutoFit/>
          </a:bodyPr>
          <a:lstStyle/>
          <a:p>
            <a:r>
              <a:rPr kumimoji="1" lang="ja-JP" altLang="en-US" dirty="0"/>
              <a:t>注意</a:t>
            </a:r>
            <a:endParaRPr kumimoji="1" lang="en-US" altLang="ja-JP" dirty="0"/>
          </a:p>
          <a:p>
            <a:pPr marL="285750" indent="-285750">
              <a:buFont typeface="Arial" panose="020B0604020202020204" pitchFamily="34" charset="0"/>
              <a:buChar char="•"/>
            </a:pPr>
            <a:r>
              <a:rPr kumimoji="1" lang="en-US" altLang="ja-JP" dirty="0"/>
              <a:t>Docker </a:t>
            </a:r>
            <a:r>
              <a:rPr kumimoji="1" lang="ja-JP" altLang="en-US" dirty="0"/>
              <a:t>コンテナとしてデーモンとして動作している </a:t>
            </a:r>
            <a:r>
              <a:rPr kumimoji="1" lang="en-US" altLang="ja-JP" dirty="0"/>
              <a:t>SQL Server 2019 </a:t>
            </a:r>
            <a:r>
              <a:rPr kumimoji="1" lang="ja-JP" altLang="en-US" dirty="0"/>
              <a:t>が出力する稼働状況のログは、ホストの </a:t>
            </a:r>
            <a:r>
              <a:rPr kumimoji="1" lang="en-US" altLang="ja-JP" dirty="0"/>
              <a:t>Linux </a:t>
            </a:r>
            <a:r>
              <a:rPr kumimoji="1" lang="ja-JP" altLang="en-US" dirty="0"/>
              <a:t>の </a:t>
            </a:r>
            <a:r>
              <a:rPr kumimoji="1" lang="en-US" altLang="ja-JP" dirty="0"/>
              <a:t>syslog </a:t>
            </a:r>
            <a:r>
              <a:rPr kumimoji="1" lang="ja-JP" altLang="en-US" dirty="0"/>
              <a:t>にも記録されるようになっているので、便利である。</a:t>
            </a:r>
          </a:p>
        </p:txBody>
      </p:sp>
    </p:spTree>
    <p:extLst>
      <p:ext uri="{BB962C8B-B14F-4D97-AF65-F5344CB8AC3E}">
        <p14:creationId xmlns:p14="http://schemas.microsoft.com/office/powerpoint/2010/main" val="1193738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19903676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rc1</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
        <p:nvSpPr>
          <p:cNvPr id="12" name="テキスト ボックス 11">
            <a:extLst>
              <a:ext uri="{FF2B5EF4-FFF2-40B4-BE49-F238E27FC236}">
                <a16:creationId xmlns:a16="http://schemas.microsoft.com/office/drawing/2014/main" id="{107E24C3-CA66-4E15-8905-7B86371C5E4D}"/>
              </a:ext>
            </a:extLst>
          </p:cNvPr>
          <p:cNvSpPr txBox="1"/>
          <p:nvPr/>
        </p:nvSpPr>
        <p:spPr>
          <a:xfrm>
            <a:off x="8221392" y="3022474"/>
            <a:ext cx="3781883" cy="12003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671388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rc1</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50116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5" name="テキスト ボックス 4"/>
          <p:cNvSpPr txBox="1"/>
          <p:nvPr/>
        </p:nvSpPr>
        <p:spPr>
          <a:xfrm>
            <a:off x="255900" y="136525"/>
            <a:ext cx="10438126"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173103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5" name="テキスト ボックス 4"/>
          <p:cNvSpPr txBox="1"/>
          <p:nvPr/>
        </p:nvSpPr>
        <p:spPr>
          <a:xfrm>
            <a:off x="231067" y="155342"/>
            <a:ext cx="11444412" cy="220060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br>
              <a:rPr lang="en-US" altLang="ja-JP" sz="1400" dirty="0"/>
            </a:br>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2837291" cy="994169"/>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4"/>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5"/>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6"/>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BA1BB344-B8CD-4C6B-81CF-FC512EC60899}"/>
              </a:ext>
            </a:extLst>
          </p:cNvPr>
          <p:cNvPicPr>
            <a:picLocks noChangeAspect="1"/>
          </p:cNvPicPr>
          <p:nvPr/>
        </p:nvPicPr>
        <p:blipFill>
          <a:blip r:embed="rId7"/>
          <a:stretch>
            <a:fillRect/>
          </a:stretch>
        </p:blipFill>
        <p:spPr>
          <a:xfrm>
            <a:off x="3130800" y="5366146"/>
            <a:ext cx="3448284" cy="1124689"/>
          </a:xfrm>
          <a:prstGeom prst="rect">
            <a:avLst/>
          </a:prstGeom>
          <a:ln>
            <a:solidFill>
              <a:schemeClr val="tx1"/>
            </a:solidFill>
          </a:ln>
        </p:spPr>
      </p:pic>
      <p:pic>
        <p:nvPicPr>
          <p:cNvPr id="24" name="図 23">
            <a:extLst>
              <a:ext uri="{FF2B5EF4-FFF2-40B4-BE49-F238E27FC236}">
                <a16:creationId xmlns:a16="http://schemas.microsoft.com/office/drawing/2014/main" id="{6A33EC7A-5A18-4C2E-82DC-D57723CCB8A2}"/>
              </a:ext>
            </a:extLst>
          </p:cNvPr>
          <p:cNvPicPr>
            <a:picLocks noChangeAspect="1"/>
          </p:cNvPicPr>
          <p:nvPr/>
        </p:nvPicPr>
        <p:blipFill>
          <a:blip r:embed="rId8"/>
          <a:stretch>
            <a:fillRect/>
          </a:stretch>
        </p:blipFill>
        <p:spPr>
          <a:xfrm>
            <a:off x="5184010" y="5123329"/>
            <a:ext cx="3269852" cy="1038048"/>
          </a:xfrm>
          <a:prstGeom prst="rect">
            <a:avLst/>
          </a:prstGeom>
          <a:ln>
            <a:solidFill>
              <a:schemeClr val="tx1"/>
            </a:solidFill>
          </a:ln>
        </p:spPr>
      </p:pic>
      <p:pic>
        <p:nvPicPr>
          <p:cNvPr id="27" name="図 26">
            <a:extLst>
              <a:ext uri="{FF2B5EF4-FFF2-40B4-BE49-F238E27FC236}">
                <a16:creationId xmlns:a16="http://schemas.microsoft.com/office/drawing/2014/main" id="{7F9A7497-AC10-4BE4-AA48-C39A45EAC5AB}"/>
              </a:ext>
            </a:extLst>
          </p:cNvPr>
          <p:cNvPicPr>
            <a:picLocks noChangeAspect="1"/>
          </p:cNvPicPr>
          <p:nvPr/>
        </p:nvPicPr>
        <p:blipFill>
          <a:blip r:embed="rId9"/>
          <a:stretch>
            <a:fillRect/>
          </a:stretch>
        </p:blipFill>
        <p:spPr>
          <a:xfrm>
            <a:off x="8094862" y="5569971"/>
            <a:ext cx="3254713" cy="1038048"/>
          </a:xfrm>
          <a:prstGeom prst="rect">
            <a:avLst/>
          </a:prstGeom>
          <a:ln>
            <a:solidFill>
              <a:schemeClr val="tx1"/>
            </a:solidFill>
          </a:ln>
        </p:spPr>
      </p:pic>
    </p:spTree>
    <p:extLst>
      <p:ext uri="{BB962C8B-B14F-4D97-AF65-F5344CB8AC3E}">
        <p14:creationId xmlns:p14="http://schemas.microsoft.com/office/powerpoint/2010/main" val="2965752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0132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1047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3FAE8A63-DED0-4501-B19E-9CE71CD0093B}"/>
              </a:ext>
            </a:extLst>
          </p:cNvPr>
          <p:cNvSpPr txBox="1"/>
          <p:nvPr/>
        </p:nvSpPr>
        <p:spPr>
          <a:xfrm>
            <a:off x="6982436" y="296357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1177910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rc1</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821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5" name="テキスト ボックス 4"/>
          <p:cNvSpPr txBox="1"/>
          <p:nvPr/>
        </p:nvSpPr>
        <p:spPr>
          <a:xfrm>
            <a:off x="255899" y="136525"/>
            <a:ext cx="10438127"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42537624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20GB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4247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2739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36847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1492146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075299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rc1</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6034431"/>
            <a:ext cx="5005167"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432770"/>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rc1</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A86E562F-F1CB-43CA-A310-BF6A85238038}"/>
              </a:ext>
            </a:extLst>
          </p:cNvPr>
          <p:cNvSpPr txBox="1"/>
          <p:nvPr/>
        </p:nvSpPr>
        <p:spPr>
          <a:xfrm>
            <a:off x="6417662" y="5413646"/>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16.04/18.04/20.04/22.04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a:t>
            </a:r>
            <a:r>
              <a:rPr kumimoji="1" lang="ja-JP" altLang="en-US" sz="1800" dirty="0"/>
              <a:t>の本ソフトウェアに必要なバージョン </a:t>
            </a:r>
            <a:r>
              <a:rPr kumimoji="1" lang="en-US" altLang="ja-JP" sz="1800" dirty="0"/>
              <a:t>(</a:t>
            </a:r>
            <a:r>
              <a:rPr kumimoji="1" lang="ja-JP" altLang="en-US" sz="1800" dirty="0"/>
              <a:t>本 </a:t>
            </a:r>
            <a:r>
              <a:rPr kumimoji="1" lang="en-US" altLang="ja-JP" sz="1800" dirty="0"/>
              <a:t>PPT </a:t>
            </a:r>
            <a:r>
              <a:rPr kumimoji="1" lang="ja-JP" altLang="en-US" sz="1800" dirty="0"/>
              <a:t>表紙に記載</a:t>
            </a:r>
            <a:r>
              <a:rPr kumimoji="1" lang="en-US" altLang="ja-JP" sz="1800" dirty="0"/>
              <a:t>)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https://learn.microsoft.com/ja-jp/sql/linux/sql-server-linux-setup?view=sql-server-ver15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16.04/18.04/20.04/22.04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https://learn.microsoft.com/ja-jp/sql/linux/sql-server-linux-setup?view=sql-server-ver15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185</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186</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16.04/18.04/20.04/22.04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rc1</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https://github.com/IPA-CyberLab/IPA-DN-ThinLib/blob/master/README.md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20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 https://github.com/IPA-CyberLab/IPA-DN-ThinLib/blob/9d80e005808164f63d07b2d0642d13546ac7a3eb/src/Cedar/Desk.h#L176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 https://github.com/IPA-CyberLab/IPA-DN-ThinLib/blob/9d80e005808164f63d07b2d0642d13546ac7a3eb/src/Cedar/Desk.h#L176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.NET </a:t>
            </a:r>
            <a:r>
              <a:rPr kumimoji="1" lang="ja-JP" altLang="en-US" sz="1800" dirty="0"/>
              <a:t>ランタイム、</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5" name="テキスト ボックス 4"/>
          <p:cNvSpPr txBox="1"/>
          <p:nvPr/>
        </p:nvSpPr>
        <p:spPr>
          <a:xfrm>
            <a:off x="1200646" y="1007221"/>
            <a:ext cx="9374589" cy="5632311"/>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37618"/>
          </a:xfrm>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 </a:t>
            </a:r>
            <a:r>
              <a:rPr kumimoji="1" lang="en-US" altLang="ja-JP" sz="2000" dirty="0"/>
              <a:t>(</a:t>
            </a:r>
            <a:r>
              <a:rPr kumimoji="1" lang="ja-JP" altLang="en-US" sz="2000" dirty="0"/>
              <a:t>フリーウェア</a:t>
            </a:r>
            <a:r>
              <a:rPr kumimoji="1" lang="en-US" altLang="ja-JP" sz="2000" dirty="0"/>
              <a:t>) </a:t>
            </a:r>
            <a:r>
              <a:rPr kumimoji="1" lang="ja-JP" altLang="en-US" sz="2000" dirty="0"/>
              <a:t>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400" dirty="0"/>
              <a:t>SQL Server 2019 Express</a:t>
            </a:r>
            <a:r>
              <a:rPr lang="ja-JP" altLang="en-US" sz="1400" dirty="0"/>
              <a:t> は、</a:t>
            </a:r>
            <a:r>
              <a:rPr lang="en-US" altLang="ja-JP" sz="1400" dirty="0"/>
              <a:t>Microsoft </a:t>
            </a:r>
            <a:r>
              <a:rPr lang="ja-JP" altLang="en-US" sz="1400" dirty="0"/>
              <a:t>社によって提供されるソフトウェアであり、無償・無保証のものである。シン・テレワークシステム開発チームの経験上は、 </a:t>
            </a:r>
            <a:r>
              <a:rPr lang="en-US" altLang="ja-JP" sz="1400" dirty="0"/>
              <a:t>SQL Server 2019 Express </a:t>
            </a:r>
            <a:r>
              <a:rPr lang="ja-JP" altLang="en-US" sz="1400" dirty="0"/>
              <a:t>は、大変安定しており不具合は少ないと思われる。しかしながら、</a:t>
            </a:r>
            <a:r>
              <a:rPr lang="en-US" altLang="ja-JP" sz="1400" dirty="0"/>
              <a:t>SQL Server 2019 Express </a:t>
            </a:r>
            <a:r>
              <a:rPr lang="ja-JP" altLang="en-US" sz="1400" dirty="0"/>
              <a:t>に起因する不具合でデータベースが停止または破損する可能性もゼロではない。そして、</a:t>
            </a:r>
            <a:r>
              <a:rPr lang="en-US" altLang="ja-JP" sz="1400" dirty="0"/>
              <a:t>SQL Server 2019 Express </a:t>
            </a:r>
            <a:r>
              <a:rPr lang="ja-JP" altLang="en-US" sz="1400" dirty="0"/>
              <a:t>は、無償のフリーウェアであることから、</a:t>
            </a:r>
            <a:r>
              <a:rPr lang="en-US" altLang="ja-JP" sz="1400" dirty="0"/>
              <a:t>Microsoft </a:t>
            </a:r>
            <a:r>
              <a:rPr lang="ja-JP" altLang="en-US" sz="1400" dirty="0"/>
              <a:t>社による商用サポートが一切提供されていない。そこで、もし、</a:t>
            </a:r>
            <a:r>
              <a:rPr lang="en-US" altLang="ja-JP" sz="1400" dirty="0"/>
              <a:t> SQL Server 2019 Express </a:t>
            </a:r>
            <a:r>
              <a:rPr lang="ja-JP" altLang="en-US" sz="1400" dirty="0"/>
              <a:t>に起因する不具合でデータベースが停止または破損した場合等のための商用サポートを必要とする場合は、</a:t>
            </a:r>
            <a:r>
              <a:rPr lang="en-US" altLang="ja-JP" sz="1400" dirty="0"/>
              <a:t> SQL Server 2019 Express </a:t>
            </a:r>
            <a:r>
              <a:rPr lang="ja-JP" altLang="en-US" sz="1400" dirty="0"/>
              <a:t>ではなく、</a:t>
            </a:r>
            <a:r>
              <a:rPr lang="en-US" altLang="ja-JP" sz="1400" dirty="0"/>
              <a:t>Standard Edition </a:t>
            </a:r>
            <a:r>
              <a:rPr lang="ja-JP" altLang="en-US" sz="1400" dirty="0"/>
              <a:t>等の購入と、必要・適切なサポート契約 </a:t>
            </a:r>
            <a:r>
              <a:rPr lang="en-US" altLang="ja-JP" sz="1400" dirty="0"/>
              <a:t>(</a:t>
            </a:r>
            <a:r>
              <a:rPr lang="ja-JP" altLang="en-US" sz="1400" dirty="0"/>
              <a:t>もしあれば</a:t>
            </a:r>
            <a:r>
              <a:rPr lang="en-US" altLang="ja-JP" sz="1400" dirty="0"/>
              <a:t>) </a:t>
            </a:r>
            <a:r>
              <a:rPr lang="ja-JP" altLang="en-US" sz="1400" dirty="0"/>
              <a:t>を締結する必要がある。</a:t>
            </a:r>
            <a:r>
              <a:rPr lang="en-US" altLang="ja-JP" sz="1400" dirty="0"/>
              <a:t> SQL Server 2019 Express </a:t>
            </a:r>
            <a:r>
              <a:rPr lang="ja-JP" altLang="en-US" sz="1400" dirty="0"/>
              <a:t>に起因する不具合でデータベースが停止または破損した場合等のための商用サポートメニューの存在やその詳細については、</a:t>
            </a:r>
            <a:r>
              <a:rPr lang="en-US" altLang="ja-JP" sz="1400" dirty="0"/>
              <a:t>Microsoft </a:t>
            </a:r>
            <a:r>
              <a:rPr lang="ja-JP" altLang="en-US" sz="1400" dirty="0"/>
              <a:t>社または第三者のサポート提供会社に問い合わせること。</a:t>
            </a:r>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そこで、必ず、データベースのバックアップを取得する必要がある。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endParaRPr lang="en-US" altLang="ja-JP" sz="1600" dirty="0"/>
          </a:p>
          <a:p>
            <a:pPr lvl="1"/>
            <a:r>
              <a:rPr kumimoji="1" lang="en-US" altLang="ja-JP" sz="1600" b="1" dirty="0">
                <a:solidFill>
                  <a:srgbClr val="0000FF"/>
                </a:solidFill>
              </a:rPr>
              <a:t>SQL Server 2019 Express </a:t>
            </a:r>
            <a:r>
              <a:rPr kumimoji="1" lang="ja-JP" altLang="en-US" sz="1600" b="1" dirty="0">
                <a:solidFill>
                  <a:srgbClr val="0000FF"/>
                </a:solidFill>
              </a:rPr>
              <a:t>には、データベースのバックアップ専用コマンドが用意されており、稼働中のデータベースを安全にダンプファイル化して保存できる。これは </a:t>
            </a:r>
            <a:r>
              <a:rPr kumimoji="1" lang="en-US" altLang="ja-JP" sz="1600" b="1" dirty="0">
                <a:solidFill>
                  <a:srgbClr val="0000FF"/>
                </a:solidFill>
              </a:rPr>
              <a:t>GUI </a:t>
            </a:r>
            <a:r>
              <a:rPr kumimoji="1" lang="ja-JP" altLang="en-US" sz="1600" b="1" dirty="0">
                <a:solidFill>
                  <a:srgbClr val="0000FF"/>
                </a:solidFill>
              </a:rPr>
              <a:t>からも可能である。この方法を用いることを強く推奨する。具体的な方法は、</a:t>
            </a:r>
            <a:r>
              <a:rPr kumimoji="1" lang="en-US" altLang="ja-JP" sz="1600" b="1" dirty="0">
                <a:solidFill>
                  <a:srgbClr val="0000FF"/>
                </a:solidFill>
              </a:rPr>
              <a:t>Microsoft </a:t>
            </a:r>
            <a:r>
              <a:rPr kumimoji="1" lang="ja-JP" altLang="en-US" sz="1600" b="1" dirty="0">
                <a:solidFill>
                  <a:srgbClr val="0000FF"/>
                </a:solidFill>
              </a:rPr>
              <a:t>社のドキュメントを参照すること。</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https://github.com/IPA-CyberLab/IPA-DN-ThinLib/blob/master/README.md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25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30GB </a:t>
            </a:r>
            <a:r>
              <a:rPr lang="ja-JP" altLang="en-US" sz="1100" b="1" dirty="0">
                <a:solidFill>
                  <a:srgbClr val="0000FF"/>
                </a:solidFill>
              </a:rPr>
              <a:t>であるが、将来的に不足する恐れがある。また、各種ログが溜まってきたときに、ディスク容量が不足するおそれがある。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532514" y="5139316"/>
            <a:ext cx="2886075" cy="942975"/>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8892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9592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889"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そのためには、サーバー上の </a:t>
            </a:r>
            <a:r>
              <a:rPr lang="en-US" altLang="ja-JP" dirty="0"/>
              <a:t>Web </a:t>
            </a:r>
            <a:r>
              <a:rPr lang="ja-JP" altLang="en-US" dirty="0"/>
              <a:t>ブラウザを開き、</a:t>
            </a:r>
            <a:endParaRPr lang="en-US" altLang="ja-JP" dirty="0"/>
          </a:p>
          <a:p>
            <a:pPr marL="742950" lvl="1" indent="-285750">
              <a:buFont typeface="Arial" panose="020B0604020202020204" pitchFamily="34" charset="0"/>
              <a:buChar char="•"/>
            </a:pPr>
            <a:r>
              <a:rPr lang="en-US" altLang="ja-JP" b="1" u="sng" dirty="0">
                <a:solidFill>
                  <a:srgbClr val="0000FF"/>
                </a:solidFill>
              </a:rPr>
              <a:t>https://lts.dn.ipantt.net/d/210111_002_microsoft_dotnet_sdk_12255/dotnet-sdk-6.0.113-win-x64.exe</a:t>
            </a:r>
          </a:p>
          <a:p>
            <a:pPr marL="742950" lvl="1" indent="-285750">
              <a:buFont typeface="Arial" panose="020B0604020202020204" pitchFamily="34" charset="0"/>
              <a:buChar char="•"/>
            </a:pPr>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サーバーの </a:t>
            </a:r>
            <a:r>
              <a:rPr kumimoji="1" lang="en-US" altLang="ja-JP" dirty="0"/>
              <a:t>Windows </a:t>
            </a:r>
            <a:r>
              <a:rPr kumimoji="1" lang="ja-JP" altLang="en-US" dirty="0"/>
              <a:t>上で、</a:t>
            </a:r>
            <a:r>
              <a:rPr lang="en-US" altLang="ja-JP" dirty="0"/>
              <a:t>Web </a:t>
            </a:r>
            <a:r>
              <a:rPr lang="ja-JP" altLang="en-US" dirty="0"/>
              <a:t>ブラウザ</a:t>
            </a:r>
            <a:r>
              <a:rPr kumimoji="1" lang="ja-JP" altLang="en-US" dirty="0"/>
              <a:t>から</a:t>
            </a:r>
            <a:endParaRPr kumimoji="1" lang="en-US" altLang="ja-JP" dirty="0"/>
          </a:p>
          <a:p>
            <a:r>
              <a:rPr lang="en-US" altLang="ja-JP" b="1" u="sng" dirty="0">
                <a:solidFill>
                  <a:srgbClr val="0000FF"/>
                </a:solidFill>
              </a:rPr>
              <a:t>https://lts.dn.ipantt.net/d/230120_003_mssqlserver_2019_for_thin_telework_system_94852/</a:t>
            </a:r>
          </a:p>
          <a:p>
            <a:r>
              <a:rPr lang="ja-JP" altLang="en-US" dirty="0"/>
              <a:t>   </a:t>
            </a:r>
            <a:r>
              <a:rPr lang="en-US" altLang="ja-JP" dirty="0"/>
              <a:t>HTTP </a:t>
            </a:r>
            <a:r>
              <a:rPr lang="ja-JP" altLang="en-US" dirty="0"/>
              <a:t>認証ユーザー名</a:t>
            </a:r>
            <a:r>
              <a:rPr lang="en-US" altLang="ja-JP" dirty="0"/>
              <a:t>: </a:t>
            </a:r>
            <a:r>
              <a:rPr lang="en-US" altLang="ja-JP" b="1" u="sng" dirty="0" err="1">
                <a:solidFill>
                  <a:srgbClr val="0000FF"/>
                </a:solidFill>
                <a:latin typeface="Consolas" panose="020B0609020204030204" pitchFamily="49" charset="0"/>
              </a:rPr>
              <a:t>for_thintelework_only</a:t>
            </a:r>
            <a:br>
              <a:rPr lang="en-US" altLang="ja-JP" dirty="0"/>
            </a:br>
            <a:r>
              <a:rPr lang="en-US" altLang="ja-JP" dirty="0"/>
              <a:t>   HTTP </a:t>
            </a:r>
            <a:r>
              <a:rPr lang="ja-JP" altLang="en-US" dirty="0"/>
              <a:t>認証パスワード</a:t>
            </a:r>
            <a:r>
              <a:rPr lang="en-US" altLang="ja-JP" dirty="0"/>
              <a:t>: </a:t>
            </a:r>
            <a:r>
              <a:rPr lang="en-US" altLang="ja-JP" b="1" u="sng" dirty="0">
                <a:solidFill>
                  <a:srgbClr val="0000FF"/>
                </a:solidFill>
                <a:latin typeface="Consolas" panose="020B0609020204030204" pitchFamily="49" charset="0"/>
              </a:rPr>
              <a:t>a41592px</a:t>
            </a:r>
          </a:p>
          <a:p>
            <a:r>
              <a:rPr lang="ja-JP" altLang="en-US" dirty="0"/>
              <a:t>にアクセスし、使用許諾契約書の内容を確認して、同意してから、</a:t>
            </a:r>
            <a:r>
              <a:rPr lang="en-US" altLang="ja-JP" dirty="0"/>
              <a:t> </a:t>
            </a:r>
            <a:r>
              <a:rPr lang="en-US" altLang="ja-JP" b="1" dirty="0"/>
              <a:t>SQLEXPRADV_x64_ENU.exe</a:t>
            </a:r>
            <a:r>
              <a:rPr lang="en-US" altLang="ja-JP" dirty="0"/>
              <a:t> </a:t>
            </a:r>
            <a:r>
              <a:rPr lang="ja-JP" altLang="en-US" dirty="0"/>
              <a:t>ファイルをクリックして、</a:t>
            </a:r>
            <a:r>
              <a:rPr lang="en-US" altLang="ja-JP" dirty="0"/>
              <a:t>SQL Server 2019 Express </a:t>
            </a:r>
            <a:r>
              <a:rPr lang="ja-JP" altLang="en-US" dirty="0"/>
              <a:t>をダウンロードして起動する。</a:t>
            </a:r>
          </a:p>
        </p:txBody>
      </p:sp>
      <p:pic>
        <p:nvPicPr>
          <p:cNvPr id="5" name="図 4">
            <a:extLst>
              <a:ext uri="{FF2B5EF4-FFF2-40B4-BE49-F238E27FC236}">
                <a16:creationId xmlns:a16="http://schemas.microsoft.com/office/drawing/2014/main" id="{AC579049-A1CE-4A74-A527-8D72E5CD3CBB}"/>
              </a:ext>
            </a:extLst>
          </p:cNvPr>
          <p:cNvPicPr>
            <a:picLocks noChangeAspect="1"/>
          </p:cNvPicPr>
          <p:nvPr/>
        </p:nvPicPr>
        <p:blipFill>
          <a:blip r:embed="rId2"/>
          <a:stretch>
            <a:fillRect/>
          </a:stretch>
        </p:blipFill>
        <p:spPr>
          <a:xfrm>
            <a:off x="678979" y="3291844"/>
            <a:ext cx="11098174" cy="3381847"/>
          </a:xfrm>
          <a:prstGeom prst="rect">
            <a:avLst/>
          </a:prstGeom>
          <a:ln w="12700">
            <a:solidFill>
              <a:schemeClr val="tx1"/>
            </a:solidFill>
          </a:ln>
        </p:spPr>
      </p:pic>
      <p:sp>
        <p:nvSpPr>
          <p:cNvPr id="10" name="正方形/長方形 9">
            <a:extLst>
              <a:ext uri="{FF2B5EF4-FFF2-40B4-BE49-F238E27FC236}">
                <a16:creationId xmlns:a16="http://schemas.microsoft.com/office/drawing/2014/main" id="{AF9EBC17-7F2E-46E4-891C-A134EA7DA3C8}"/>
              </a:ext>
            </a:extLst>
          </p:cNvPr>
          <p:cNvSpPr/>
          <p:nvPr/>
        </p:nvSpPr>
        <p:spPr>
          <a:xfrm>
            <a:off x="996982" y="5958293"/>
            <a:ext cx="2245608" cy="44101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09D4FCD-1218-455F-9917-300C4CD92EFD}"/>
              </a:ext>
            </a:extLst>
          </p:cNvPr>
          <p:cNvSpPr/>
          <p:nvPr/>
        </p:nvSpPr>
        <p:spPr>
          <a:xfrm>
            <a:off x="996981" y="5390031"/>
            <a:ext cx="4481603" cy="29175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9A73F13-7E5F-4D0E-8591-40B76E22E429}"/>
              </a:ext>
            </a:extLst>
          </p:cNvPr>
          <p:cNvSpPr txBox="1"/>
          <p:nvPr/>
        </p:nvSpPr>
        <p:spPr>
          <a:xfrm>
            <a:off x="5541107" y="5365587"/>
            <a:ext cx="3587262" cy="369332"/>
          </a:xfrm>
          <a:prstGeom prst="rect">
            <a:avLst/>
          </a:prstGeom>
          <a:noFill/>
        </p:spPr>
        <p:txBody>
          <a:bodyPr wrap="square" rtlCol="0">
            <a:spAutoFit/>
          </a:bodyPr>
          <a:lstStyle/>
          <a:p>
            <a:r>
              <a:rPr kumimoji="1" lang="en-US" altLang="ja-JP" dirty="0">
                <a:solidFill>
                  <a:srgbClr val="FF0000"/>
                </a:solidFill>
              </a:rPr>
              <a:t>(1) </a:t>
            </a:r>
            <a:r>
              <a:rPr kumimoji="1" lang="ja-JP" altLang="en-US" dirty="0">
                <a:solidFill>
                  <a:srgbClr val="FF0000"/>
                </a:solidFill>
              </a:rPr>
              <a:t>使用許諾契約書の内容を確認</a:t>
            </a:r>
          </a:p>
        </p:txBody>
      </p:sp>
      <p:sp>
        <p:nvSpPr>
          <p:cNvPr id="13" name="テキスト ボックス 12">
            <a:extLst>
              <a:ext uri="{FF2B5EF4-FFF2-40B4-BE49-F238E27FC236}">
                <a16:creationId xmlns:a16="http://schemas.microsoft.com/office/drawing/2014/main" id="{A10E2C73-832F-448E-B070-9B5F457A7AD5}"/>
              </a:ext>
            </a:extLst>
          </p:cNvPr>
          <p:cNvSpPr txBox="1"/>
          <p:nvPr/>
        </p:nvSpPr>
        <p:spPr>
          <a:xfrm>
            <a:off x="3321538" y="5961563"/>
            <a:ext cx="3587262" cy="369332"/>
          </a:xfrm>
          <a:prstGeom prst="rect">
            <a:avLst/>
          </a:prstGeom>
          <a:noFill/>
        </p:spPr>
        <p:txBody>
          <a:bodyPr wrap="square" rtlCol="0">
            <a:spAutoFit/>
          </a:bodyPr>
          <a:lstStyle/>
          <a:p>
            <a:r>
              <a:rPr kumimoji="1" lang="en-US" altLang="ja-JP" dirty="0">
                <a:solidFill>
                  <a:srgbClr val="FF0000"/>
                </a:solidFill>
              </a:rPr>
              <a:t>(2) </a:t>
            </a:r>
            <a:r>
              <a:rPr kumimoji="1" lang="ja-JP" altLang="en-US" dirty="0">
                <a:solidFill>
                  <a:srgbClr val="FF0000"/>
                </a:solidFill>
              </a:rPr>
              <a:t>インストーラをダウンロード</a:t>
            </a:r>
          </a:p>
        </p:txBody>
      </p:sp>
      <p:sp>
        <p:nvSpPr>
          <p:cNvPr id="14" name="テキスト ボックス 13">
            <a:extLst>
              <a:ext uri="{FF2B5EF4-FFF2-40B4-BE49-F238E27FC236}">
                <a16:creationId xmlns:a16="http://schemas.microsoft.com/office/drawing/2014/main" id="{564E60CC-B1F9-40C2-9769-7B9DF54B2601}"/>
              </a:ext>
            </a:extLst>
          </p:cNvPr>
          <p:cNvSpPr txBox="1"/>
          <p:nvPr/>
        </p:nvSpPr>
        <p:spPr>
          <a:xfrm>
            <a:off x="5667894" y="3132086"/>
            <a:ext cx="6368596" cy="2246769"/>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シン・テレワークシステム開発チームは、本ソフトウェアを動作させるために必要な内部的コンポーネントとして、</a:t>
            </a:r>
            <a:r>
              <a:rPr kumimoji="1" lang="en-US" altLang="ja-JP" sz="1400" dirty="0"/>
              <a:t>Microsoft </a:t>
            </a:r>
            <a:r>
              <a:rPr kumimoji="1" lang="ja-JP" altLang="en-US" sz="1400" dirty="0"/>
              <a:t>社から </a:t>
            </a:r>
            <a:r>
              <a:rPr kumimoji="1" lang="en-US" altLang="ja-JP" sz="1400" dirty="0"/>
              <a:t>EULA </a:t>
            </a:r>
            <a:r>
              <a:rPr kumimoji="1" lang="ja-JP" altLang="en-US" sz="1400" dirty="0"/>
              <a:t>に基づく再配布の権利を取得した上で、</a:t>
            </a:r>
            <a:r>
              <a:rPr kumimoji="1" lang="en-US" altLang="ja-JP" sz="1400" dirty="0"/>
              <a:t>Microsoft SQL Server 2019 Express </a:t>
            </a:r>
            <a:r>
              <a:rPr kumimoji="1" lang="ja-JP" altLang="en-US" sz="1400" dirty="0"/>
              <a:t>の </a:t>
            </a:r>
            <a:r>
              <a:rPr kumimoji="1" lang="en-US" altLang="ja-JP" sz="1400" dirty="0"/>
              <a:t>EXE </a:t>
            </a:r>
            <a:r>
              <a:rPr kumimoji="1" lang="ja-JP" altLang="en-US" sz="1400" dirty="0"/>
              <a:t>形式のイメージを配布している。</a:t>
            </a:r>
            <a:endParaRPr kumimoji="1" lang="en-US" altLang="ja-JP" sz="1400" dirty="0"/>
          </a:p>
          <a:p>
            <a:pPr marL="285750" indent="-285750">
              <a:buFont typeface="Arial" panose="020B0604020202020204" pitchFamily="34" charset="0"/>
              <a:buChar char="•"/>
            </a:pPr>
            <a:r>
              <a:rPr kumimoji="1" lang="ja-JP" altLang="en-US" sz="14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400" dirty="0"/>
              <a:t>Microsoft SQL Server 2019 Express </a:t>
            </a:r>
            <a:r>
              <a:rPr kumimoji="1" lang="ja-JP" altLang="en-US" sz="1400" dirty="0"/>
              <a:t>を利用する場合は、</a:t>
            </a:r>
            <a:r>
              <a:rPr kumimoji="1" lang="en-US" altLang="ja-JP" sz="1400" dirty="0"/>
              <a:t>Microsoft SQL Server 2019 Express </a:t>
            </a:r>
            <a:r>
              <a:rPr kumimoji="1" lang="ja-JP" altLang="en-US" sz="1400" dirty="0"/>
              <a:t>の </a:t>
            </a:r>
            <a:r>
              <a:rPr kumimoji="1" lang="en-US" altLang="ja-JP" sz="1400" dirty="0"/>
              <a:t>EULA </a:t>
            </a:r>
            <a:r>
              <a:rPr kumimoji="1" lang="ja-JP" altLang="en-US" sz="1400" dirty="0"/>
              <a:t>に同意することを求める必要があるのである。</a:t>
            </a:r>
            <a:endParaRPr kumimoji="1" lang="en-US" altLang="ja-JP" sz="1400" dirty="0"/>
          </a:p>
          <a:p>
            <a:pPr marL="285750" indent="-285750">
              <a:buFont typeface="Arial" panose="020B0604020202020204" pitchFamily="34" charset="0"/>
              <a:buChar char="•"/>
            </a:pPr>
            <a:r>
              <a:rPr kumimoji="1" lang="ja-JP" altLang="en-US" sz="1400" dirty="0"/>
              <a:t>シン・テレワークシステム開発チームは、シン・テレワークシステムのコントローラをインストールしようとするユーザーに対して、インストール作業の一部としてのみ、上記の認証付き </a:t>
            </a:r>
            <a:r>
              <a:rPr kumimoji="1" lang="en-US" altLang="ja-JP" sz="1400" dirty="0"/>
              <a:t>URL </a:t>
            </a:r>
            <a:r>
              <a:rPr kumimoji="1" lang="ja-JP" altLang="en-US" sz="1400" dirty="0"/>
              <a:t>へのアクセスを許可する。</a:t>
            </a:r>
          </a:p>
        </p:txBody>
      </p:sp>
    </p:spTree>
    <p:extLst>
      <p:ext uri="{BB962C8B-B14F-4D97-AF65-F5344CB8AC3E}">
        <p14:creationId xmlns:p14="http://schemas.microsoft.com/office/powerpoint/2010/main" val="345366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13" name="図 12"/>
          <p:cNvPicPr>
            <a:picLocks noChangeAspect="1"/>
          </p:cNvPicPr>
          <p:nvPr/>
        </p:nvPicPr>
        <p:blipFill>
          <a:blip r:embed="rId2"/>
          <a:stretch>
            <a:fillRect/>
          </a:stretch>
        </p:blipFill>
        <p:spPr>
          <a:xfrm>
            <a:off x="1679930" y="2469316"/>
            <a:ext cx="5572747" cy="4204375"/>
          </a:xfrm>
          <a:prstGeom prst="rect">
            <a:avLst/>
          </a:prstGeom>
        </p:spPr>
      </p:pic>
      <p:sp>
        <p:nvSpPr>
          <p:cNvPr id="16" name="正方形/長方形 15"/>
          <p:cNvSpPr/>
          <p:nvPr/>
        </p:nvSpPr>
        <p:spPr>
          <a:xfrm>
            <a:off x="3398623" y="2761851"/>
            <a:ext cx="3612767" cy="42682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00D081-618F-4FAB-B727-7EAFE3DCD2D2}"/>
              </a:ext>
            </a:extLst>
          </p:cNvPr>
          <p:cNvSpPr txBox="1"/>
          <p:nvPr/>
        </p:nvSpPr>
        <p:spPr>
          <a:xfrm>
            <a:off x="8534400" y="4674476"/>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2944676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228538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rc1</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
        <p:nvSpPr>
          <p:cNvPr id="12" name="テキスト ボックス 11">
            <a:extLst>
              <a:ext uri="{FF2B5EF4-FFF2-40B4-BE49-F238E27FC236}">
                <a16:creationId xmlns:a16="http://schemas.microsoft.com/office/drawing/2014/main" id="{3EE7E858-72C7-4265-9043-BD030603A645}"/>
              </a:ext>
            </a:extLst>
          </p:cNvPr>
          <p:cNvSpPr txBox="1"/>
          <p:nvPr/>
        </p:nvSpPr>
        <p:spPr>
          <a:xfrm>
            <a:off x="6771420" y="3031199"/>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26010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rc1</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71D75B81-BF32-47ED-A9CB-AA8366482943}"/>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877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582648"/>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302056"/>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3114685-6845-44DF-BDD6-43C2CD4B6ED4}"/>
              </a:ext>
            </a:extLst>
          </p:cNvPr>
          <p:cNvSpPr txBox="1"/>
          <p:nvPr/>
        </p:nvSpPr>
        <p:spPr>
          <a:xfrm>
            <a:off x="6396282" y="143742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98362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536BAEFC-A451-4493-82CA-F3F1866E6CC5}"/>
              </a:ext>
            </a:extLst>
          </p:cNvPr>
          <p:cNvSpPr txBox="1"/>
          <p:nvPr/>
        </p:nvSpPr>
        <p:spPr>
          <a:xfrm>
            <a:off x="7455877" y="2544680"/>
            <a:ext cx="4580613" cy="10618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20907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6AAFEB59-2EAE-4FC4-BB81-CFBED4DDB749}"/>
              </a:ext>
            </a:extLst>
          </p:cNvPr>
          <p:cNvSpPr txBox="1"/>
          <p:nvPr/>
        </p:nvSpPr>
        <p:spPr>
          <a:xfrm>
            <a:off x="6693870" y="2589327"/>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00646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3000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テキスト ボックス 4"/>
          <p:cNvSpPr txBox="1"/>
          <p:nvPr/>
        </p:nvSpPr>
        <p:spPr>
          <a:xfrm>
            <a:off x="190540" y="110358"/>
            <a:ext cx="11444412" cy="24929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600" b="1" dirty="0">
                <a:solidFill>
                  <a:srgbClr val="0000FF"/>
                </a:solidFill>
              </a:rPr>
              <a:t>「ストレージを設定」では、ディスク容量を念のため </a:t>
            </a:r>
            <a:r>
              <a:rPr lang="en-US" altLang="ja-JP" sz="1600" b="1" u="sng" dirty="0">
                <a:solidFill>
                  <a:srgbClr val="0000FF"/>
                </a:solidFill>
              </a:rPr>
              <a:t>60GB </a:t>
            </a:r>
            <a:r>
              <a:rPr lang="ja-JP" altLang="en-US" sz="1600" b="1" u="sng" dirty="0">
                <a:solidFill>
                  <a:srgbClr val="0000FF"/>
                </a:solidFill>
              </a:rPr>
              <a:t>程度に増加する</a:t>
            </a:r>
            <a:r>
              <a:rPr lang="ja-JP" altLang="en-US" sz="1600" b="1" dirty="0">
                <a:solidFill>
                  <a:srgbClr val="0000FF"/>
                </a:solidFill>
              </a:rPr>
              <a:t>。</a:t>
            </a:r>
            <a:br>
              <a:rPr lang="en-US" altLang="ja-JP" sz="1600" b="1" dirty="0">
                <a:solidFill>
                  <a:srgbClr val="0000FF"/>
                </a:solidFill>
              </a:rPr>
            </a:br>
            <a:r>
              <a:rPr lang="en-US" altLang="ja-JP" sz="1200" b="1" dirty="0">
                <a:solidFill>
                  <a:srgbClr val="0000FF"/>
                </a:solidFill>
              </a:rPr>
              <a:t>(</a:t>
            </a:r>
            <a:r>
              <a:rPr lang="ja-JP" altLang="en-US" sz="1200" b="1" dirty="0">
                <a:solidFill>
                  <a:srgbClr val="0000FF"/>
                </a:solidFill>
              </a:rPr>
              <a:t>デフォルトは </a:t>
            </a:r>
            <a:r>
              <a:rPr lang="en-US" altLang="ja-JP" sz="1200" b="1" dirty="0">
                <a:solidFill>
                  <a:srgbClr val="0000FF"/>
                </a:solidFill>
              </a:rPr>
              <a:t>30GB </a:t>
            </a:r>
            <a:r>
              <a:rPr lang="ja-JP" altLang="en-US" sz="1200" b="1" dirty="0">
                <a:solidFill>
                  <a:srgbClr val="0000FF"/>
                </a:solidFill>
              </a:rPr>
              <a:t>であるが、将来的に不足する恐れがある。また、各種ログが溜まってきたときに、ディスク容量が不足するおそれがある。</a:t>
            </a:r>
            <a:r>
              <a:rPr lang="en-US" altLang="ja-JP" sz="1200" b="1" dirty="0">
                <a:solidFill>
                  <a:srgbClr val="0000FF"/>
                </a:solidFill>
              </a:rPr>
              <a:t>)</a:t>
            </a:r>
            <a:r>
              <a:rPr lang="en-US" altLang="ja-JP" sz="1200" dirty="0"/>
              <a:t> </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a:t>
            </a:r>
            <a:r>
              <a:rPr lang="en-US" altLang="ja-JP" sz="1600" b="1" u="sng" dirty="0">
                <a:solidFill>
                  <a:srgbClr val="0000FF"/>
                </a:solidFill>
              </a:rPr>
              <a:t>Network Settings (</a:t>
            </a:r>
            <a:r>
              <a:rPr lang="ja-JP" altLang="en-US" sz="1600" b="1" u="sng" dirty="0">
                <a:solidFill>
                  <a:srgbClr val="0000FF"/>
                </a:solidFill>
              </a:rPr>
              <a:t>ネットワーク設定</a:t>
            </a:r>
            <a:r>
              <a:rPr lang="en-US" altLang="ja-JP" sz="1600" b="1" u="sng" dirty="0">
                <a:solidFill>
                  <a:srgbClr val="0000FF"/>
                </a:solidFill>
              </a:rPr>
              <a:t>)</a:t>
            </a:r>
            <a:r>
              <a:rPr lang="ja-JP" altLang="en-US" sz="1600" b="1" u="sng" dirty="0">
                <a:solidFill>
                  <a:srgbClr val="0000FF"/>
                </a:solidFill>
              </a:rPr>
              <a:t>」で、新しいセキュリティグループを作成する。ルールは、「編集」をクリックして独自に定義する。以下のようにする。</a:t>
            </a:r>
          </a:p>
          <a:p>
            <a:pPr lvl="1"/>
            <a:r>
              <a:rPr lang="ja-JP" altLang="en-US" sz="1600" dirty="0"/>
              <a:t>・ </a:t>
            </a:r>
            <a:r>
              <a:rPr lang="en-US" altLang="ja-JP" sz="1600" b="1" dirty="0">
                <a:solidFill>
                  <a:srgbClr val="0000FF"/>
                </a:solidFill>
              </a:rPr>
              <a:t>RDP (</a:t>
            </a:r>
            <a:r>
              <a:rPr lang="ja-JP" altLang="en-US" sz="1600" b="1" dirty="0">
                <a:solidFill>
                  <a:srgbClr val="0000FF"/>
                </a:solidFill>
              </a:rPr>
              <a:t>デフォルト</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en-US" altLang="ja-JP" sz="1600" b="1" dirty="0">
                <a:solidFill>
                  <a:srgbClr val="0000FF"/>
                </a:solidFill>
              </a:rPr>
              <a:t>HTTP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br>
              <a:rPr lang="en-US" altLang="ja-JP" sz="1600" dirty="0"/>
            </a:br>
            <a:r>
              <a:rPr lang="en-US" altLang="ja-JP" sz="1600" dirty="0"/>
              <a:t>     (</a:t>
            </a:r>
            <a:r>
              <a:rPr lang="ja-JP" altLang="en-US" sz="1600" dirty="0"/>
              <a:t>後に述べる </a:t>
            </a:r>
            <a:r>
              <a:rPr lang="en-US" altLang="ja-JP" sz="1600" dirty="0"/>
              <a:t>Let’ Encrypt </a:t>
            </a:r>
            <a:r>
              <a:rPr lang="ja-JP" altLang="en-US" sz="1600" dirty="0"/>
              <a:t>等の </a:t>
            </a:r>
            <a:r>
              <a:rPr lang="en-US" altLang="ja-JP" sz="1600" dirty="0"/>
              <a:t>ACME </a:t>
            </a:r>
            <a:r>
              <a:rPr lang="ja-JP" altLang="en-US" sz="1600" dirty="0"/>
              <a:t>プロトコルベースの証明書自動更新を用いる場合、</a:t>
            </a:r>
            <a:r>
              <a:rPr lang="en-US" altLang="ja-JP" sz="1600" dirty="0"/>
              <a:t>Port 80 </a:t>
            </a:r>
            <a:r>
              <a:rPr lang="ja-JP" altLang="en-US" sz="1600" dirty="0"/>
              <a:t>が必要である。</a:t>
            </a:r>
            <a:r>
              <a:rPr lang="en-US" altLang="ja-JP" sz="1600" dirty="0"/>
              <a:t>)</a:t>
            </a:r>
            <a:endParaRPr lang="ja-JP" altLang="en-US" sz="1600" dirty="0"/>
          </a:p>
          <a:p>
            <a:pPr lvl="1"/>
            <a:r>
              <a:rPr lang="ja-JP" altLang="en-US" sz="1600" dirty="0"/>
              <a:t>・ </a:t>
            </a:r>
            <a:r>
              <a:rPr lang="en-US" altLang="ja-JP" sz="1600" b="1" dirty="0">
                <a:solidFill>
                  <a:srgbClr val="0000FF"/>
                </a:solidFill>
              </a:rPr>
              <a:t>HTTPS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ja-JP" altLang="en-US" sz="1600" b="1" dirty="0">
                <a:solidFill>
                  <a:srgbClr val="0000FF"/>
                </a:solidFill>
              </a:rPr>
              <a:t>すべての </a:t>
            </a:r>
            <a:r>
              <a:rPr lang="en-US" altLang="ja-JP" sz="1600" b="1" dirty="0">
                <a:solidFill>
                  <a:srgbClr val="0000FF"/>
                </a:solidFill>
              </a:rPr>
              <a:t>ICMP - IPv4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 </a:t>
            </a:r>
            <a:r>
              <a:rPr lang="en-US" altLang="ja-JP" sz="1600" dirty="0"/>
              <a:t>ping </a:t>
            </a:r>
            <a:r>
              <a:rPr lang="ja-JP" altLang="en-US" sz="1600" dirty="0"/>
              <a:t>が打てるようにする。</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「パブリック </a:t>
            </a:r>
            <a:r>
              <a:rPr lang="en-US" altLang="ja-JP" sz="1600" b="1" u="sng" dirty="0">
                <a:solidFill>
                  <a:srgbClr val="0000FF"/>
                </a:solidFill>
              </a:rPr>
              <a:t>IP </a:t>
            </a:r>
            <a:r>
              <a:rPr lang="ja-JP" altLang="en-US" sz="1600" b="1" u="sng" dirty="0">
                <a:solidFill>
                  <a:srgbClr val="0000FF"/>
                </a:solidFill>
              </a:rPr>
              <a:t>の自動割り当て」を必ず「有効」にする。</a:t>
            </a:r>
            <a:endParaRPr lang="ja-JP" altLang="en-US" sz="16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1034681" y="5321960"/>
            <a:ext cx="2886075" cy="942975"/>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796847" y="5244984"/>
            <a:ext cx="10529095" cy="13934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C4B9508-D0E5-4F6E-80EB-115615F70815}"/>
              </a:ext>
            </a:extLst>
          </p:cNvPr>
          <p:cNvPicPr>
            <a:picLocks noChangeAspect="1"/>
          </p:cNvPicPr>
          <p:nvPr/>
        </p:nvPicPr>
        <p:blipFill>
          <a:blip r:embed="rId7"/>
          <a:stretch>
            <a:fillRect/>
          </a:stretch>
        </p:blipFill>
        <p:spPr>
          <a:xfrm>
            <a:off x="3335509" y="5663674"/>
            <a:ext cx="2725885" cy="865360"/>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8"/>
          <a:stretch>
            <a:fillRect/>
          </a:stretch>
        </p:blipFill>
        <p:spPr>
          <a:xfrm>
            <a:off x="5500616" y="5350221"/>
            <a:ext cx="2725885" cy="889072"/>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9"/>
          <a:stretch>
            <a:fillRect/>
          </a:stretch>
        </p:blipFill>
        <p:spPr>
          <a:xfrm>
            <a:off x="8087183" y="5622880"/>
            <a:ext cx="2872719" cy="916216"/>
          </a:xfrm>
          <a:prstGeom prst="rect">
            <a:avLst/>
          </a:prstGeom>
          <a:ln>
            <a:solidFill>
              <a:schemeClr val="tx1"/>
            </a:solidFill>
          </a:ln>
        </p:spPr>
      </p:pic>
    </p:spTree>
    <p:extLst>
      <p:ext uri="{BB962C8B-B14F-4D97-AF65-F5344CB8AC3E}">
        <p14:creationId xmlns:p14="http://schemas.microsoft.com/office/powerpoint/2010/main" val="308632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0157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926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1747019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1" y="867799"/>
            <a:ext cx="11875833"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https://lts.dn.ipantt.net/d/210111_002_microsoft_dotnet_sdk_12255/dotnet-sdk-6.0.113-win-x64.exe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rc1</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63C91394-F2CF-4A2A-8695-4F5224D16101}"/>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6985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https://github.com/IPA-CyberLab/IPA-DN-ThinLib/blob/master/README.md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
        <p:nvSpPr>
          <p:cNvPr id="12" name="テキスト ボックス 11">
            <a:extLst>
              <a:ext uri="{FF2B5EF4-FFF2-40B4-BE49-F238E27FC236}">
                <a16:creationId xmlns:a16="http://schemas.microsoft.com/office/drawing/2014/main" id="{CDF1EED1-880F-4500-93A3-B6FF5566AD6C}"/>
              </a:ext>
            </a:extLst>
          </p:cNvPr>
          <p:cNvSpPr txBox="1"/>
          <p:nvPr/>
        </p:nvSpPr>
        <p:spPr>
          <a:xfrm>
            <a:off x="6958990" y="2050655"/>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39067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1" name="テキスト ボックス 10">
            <a:extLst>
              <a:ext uri="{FF2B5EF4-FFF2-40B4-BE49-F238E27FC236}">
                <a16:creationId xmlns:a16="http://schemas.microsoft.com/office/drawing/2014/main" id="{4C2EACE6-8EDF-4558-8655-F4C6BA2E52AF}"/>
              </a:ext>
            </a:extLst>
          </p:cNvPr>
          <p:cNvSpPr txBox="1"/>
          <p:nvPr/>
        </p:nvSpPr>
        <p:spPr>
          <a:xfrm>
            <a:off x="6779999" y="896371"/>
            <a:ext cx="5138462" cy="63094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515015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EDAA641-EF9A-4BDA-8B75-059C616F17C8}"/>
              </a:ext>
            </a:extLst>
          </p:cNvPr>
          <p:cNvSpPr txBox="1"/>
          <p:nvPr/>
        </p:nvSpPr>
        <p:spPr>
          <a:xfrm>
            <a:off x="7493421" y="2399123"/>
            <a:ext cx="4407744" cy="738664"/>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414646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FE35969-FC35-46B3-A110-E61CE5F9A341}"/>
              </a:ext>
            </a:extLst>
          </p:cNvPr>
          <p:cNvSpPr txBox="1"/>
          <p:nvPr/>
        </p:nvSpPr>
        <p:spPr>
          <a:xfrm>
            <a:off x="7824761" y="2406260"/>
            <a:ext cx="4211729" cy="13388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788656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1C67A2B7-578B-46DC-9146-502F7E93BE89}"/>
              </a:ext>
            </a:extLst>
          </p:cNvPr>
          <p:cNvSpPr txBox="1"/>
          <p:nvPr/>
        </p:nvSpPr>
        <p:spPr>
          <a:xfrm>
            <a:off x="6693870" y="2646278"/>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34993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5" name="テキスト ボックス 4"/>
          <p:cNvSpPr txBox="1"/>
          <p:nvPr/>
        </p:nvSpPr>
        <p:spPr>
          <a:xfrm>
            <a:off x="255900" y="136525"/>
            <a:ext cx="10279238"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381762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3CA32579-0B18-4DB5-8B18-7B05150B7E03}"/>
              </a:ext>
            </a:extLst>
          </p:cNvPr>
          <p:cNvPicPr>
            <a:picLocks noChangeAspect="1"/>
          </p:cNvPicPr>
          <p:nvPr/>
        </p:nvPicPr>
        <p:blipFill>
          <a:blip r:embed="rId2"/>
          <a:stretch>
            <a:fillRect/>
          </a:stretch>
        </p:blipFill>
        <p:spPr>
          <a:xfrm>
            <a:off x="625481" y="5185326"/>
            <a:ext cx="2367603" cy="829593"/>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3"/>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4"/>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5"/>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6"/>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1918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327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59982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471426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68B52A1B-B261-4348-9186-2C33CE59AC45}"/>
              </a:ext>
            </a:extLst>
          </p:cNvPr>
          <p:cNvSpPr txBox="1"/>
          <p:nvPr/>
        </p:nvSpPr>
        <p:spPr>
          <a:xfrm>
            <a:off x="6898028" y="2907986"/>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51733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16" name="テキスト ボックス 15">
            <a:extLst>
              <a:ext uri="{FF2B5EF4-FFF2-40B4-BE49-F238E27FC236}">
                <a16:creationId xmlns:a16="http://schemas.microsoft.com/office/drawing/2014/main" id="{3A27DA16-14A0-408F-8F04-BE074A28EBAB}"/>
              </a:ext>
            </a:extLst>
          </p:cNvPr>
          <p:cNvSpPr txBox="1"/>
          <p:nvPr/>
        </p:nvSpPr>
        <p:spPr>
          <a:xfrm>
            <a:off x="3224477" y="1266480"/>
            <a:ext cx="5919285" cy="461665"/>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4-2 </a:t>
            </a:r>
            <a:r>
              <a:rPr kumimoji="1" lang="ja-JP" altLang="en-US" sz="2400" dirty="0"/>
              <a:t>までの手順で </a:t>
            </a:r>
            <a:r>
              <a:rPr kumimoji="1" lang="en-US" altLang="ja-JP" sz="2400" dirty="0"/>
              <a:t>Linux </a:t>
            </a:r>
            <a:r>
              <a:rPr kumimoji="1" lang="ja-JP" altLang="en-US" sz="2400" dirty="0"/>
              <a:t>をインストール</a:t>
            </a:r>
          </a:p>
        </p:txBody>
      </p:sp>
      <p:cxnSp>
        <p:nvCxnSpPr>
          <p:cNvPr id="17" name="直線矢印コネクタ 16">
            <a:extLst>
              <a:ext uri="{FF2B5EF4-FFF2-40B4-BE49-F238E27FC236}">
                <a16:creationId xmlns:a16="http://schemas.microsoft.com/office/drawing/2014/main" id="{A9485C3B-C20A-439D-9C34-90CAF0365096}"/>
              </a:ext>
            </a:extLst>
          </p:cNvPr>
          <p:cNvCxnSpPr>
            <a:cxnSpLocks/>
          </p:cNvCxnSpPr>
          <p:nvPr/>
        </p:nvCxnSpPr>
        <p:spPr>
          <a:xfrm flipH="1">
            <a:off x="4712677" y="1824969"/>
            <a:ext cx="1169671" cy="1096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7ACB88D-FAD4-42C5-A197-5415244B23FF}"/>
              </a:ext>
            </a:extLst>
          </p:cNvPr>
          <p:cNvSpPr txBox="1"/>
          <p:nvPr/>
        </p:nvSpPr>
        <p:spPr>
          <a:xfrm>
            <a:off x="765139" y="2921293"/>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4-3A. SQL Server 2019 </a:t>
            </a:r>
            <a:r>
              <a:rPr lang="ja-JP" altLang="en-US" sz="2400" dirty="0"/>
              <a:t>の</a:t>
            </a:r>
            <a:endParaRPr lang="en-US" altLang="ja-JP" sz="2400" dirty="0"/>
          </a:p>
          <a:p>
            <a:pPr algn="ctr"/>
            <a:r>
              <a:rPr lang="ja-JP" altLang="en-US" sz="2400" b="1" u="sng" dirty="0">
                <a:solidFill>
                  <a:srgbClr val="0000FF"/>
                </a:solidFill>
              </a:rPr>
              <a:t>直接インストール</a:t>
            </a:r>
            <a:endParaRPr lang="en-US" altLang="ja-JP" sz="2400" b="1" u="sng" dirty="0">
              <a:solidFill>
                <a:srgbClr val="0000FF"/>
              </a:solidFill>
            </a:endParaRPr>
          </a:p>
        </p:txBody>
      </p:sp>
      <p:cxnSp>
        <p:nvCxnSpPr>
          <p:cNvPr id="19" name="直線矢印コネクタ 18">
            <a:extLst>
              <a:ext uri="{FF2B5EF4-FFF2-40B4-BE49-F238E27FC236}">
                <a16:creationId xmlns:a16="http://schemas.microsoft.com/office/drawing/2014/main" id="{1874C1AC-2ED2-4D76-A66E-C70A764A68C7}"/>
              </a:ext>
            </a:extLst>
          </p:cNvPr>
          <p:cNvCxnSpPr>
            <a:cxnSpLocks/>
          </p:cNvCxnSpPr>
          <p:nvPr/>
        </p:nvCxnSpPr>
        <p:spPr>
          <a:xfrm>
            <a:off x="6168489" y="1791823"/>
            <a:ext cx="1373357" cy="1174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D4065CC-A4CF-4023-8D20-7DEA243D8B65}"/>
              </a:ext>
            </a:extLst>
          </p:cNvPr>
          <p:cNvSpPr txBox="1"/>
          <p:nvPr/>
        </p:nvSpPr>
        <p:spPr>
          <a:xfrm>
            <a:off x="5527829" y="2072306"/>
            <a:ext cx="1312579" cy="646331"/>
          </a:xfrm>
          <a:prstGeom prst="rect">
            <a:avLst/>
          </a:prstGeom>
          <a:noFill/>
        </p:spPr>
        <p:txBody>
          <a:bodyPr wrap="square" rtlCol="0">
            <a:spAutoFit/>
          </a:bodyPr>
          <a:lstStyle/>
          <a:p>
            <a:r>
              <a:rPr kumimoji="1" lang="ja-JP" altLang="en-US" dirty="0"/>
              <a:t>どちらか</a:t>
            </a:r>
          </a:p>
          <a:p>
            <a:r>
              <a:rPr kumimoji="1" lang="ja-JP" altLang="en-US" dirty="0"/>
              <a:t>適切なほう</a:t>
            </a:r>
          </a:p>
        </p:txBody>
      </p:sp>
      <p:pic>
        <p:nvPicPr>
          <p:cNvPr id="21" name="図 20">
            <a:extLst>
              <a:ext uri="{FF2B5EF4-FFF2-40B4-BE49-F238E27FC236}">
                <a16:creationId xmlns:a16="http://schemas.microsoft.com/office/drawing/2014/main" id="{A3C7EAE4-C713-4DAF-B502-C035C504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560" y="1939624"/>
            <a:ext cx="1138136" cy="943583"/>
          </a:xfrm>
          <a:prstGeom prst="rect">
            <a:avLst/>
          </a:prstGeom>
        </p:spPr>
      </p:pic>
      <p:grpSp>
        <p:nvGrpSpPr>
          <p:cNvPr id="22" name="Group 4338">
            <a:extLst>
              <a:ext uri="{FF2B5EF4-FFF2-40B4-BE49-F238E27FC236}">
                <a16:creationId xmlns:a16="http://schemas.microsoft.com/office/drawing/2014/main" id="{0C2D98A6-820D-4954-A556-601D29950D54}"/>
              </a:ext>
            </a:extLst>
          </p:cNvPr>
          <p:cNvGrpSpPr>
            <a:grpSpLocks/>
          </p:cNvGrpSpPr>
          <p:nvPr/>
        </p:nvGrpSpPr>
        <p:grpSpPr bwMode="auto">
          <a:xfrm>
            <a:off x="371134" y="2399499"/>
            <a:ext cx="501869" cy="756484"/>
            <a:chOff x="536" y="997"/>
            <a:chExt cx="492" cy="685"/>
          </a:xfrm>
        </p:grpSpPr>
        <p:sp>
          <p:nvSpPr>
            <p:cNvPr id="23" name="Rectangle 4339">
              <a:extLst>
                <a:ext uri="{FF2B5EF4-FFF2-40B4-BE49-F238E27FC236}">
                  <a16:creationId xmlns:a16="http://schemas.microsoft.com/office/drawing/2014/main" id="{CDB5D58E-3273-4919-BE9B-402018F0C011}"/>
                </a:ext>
              </a:extLst>
            </p:cNvPr>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40">
              <a:extLst>
                <a:ext uri="{FF2B5EF4-FFF2-40B4-BE49-F238E27FC236}">
                  <a16:creationId xmlns:a16="http://schemas.microsoft.com/office/drawing/2014/main" id="{7DEAB258-8B82-464A-AEB6-C26AB03E5A93}"/>
                </a:ext>
              </a:extLst>
            </p:cNvPr>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41">
              <a:extLst>
                <a:ext uri="{FF2B5EF4-FFF2-40B4-BE49-F238E27FC236}">
                  <a16:creationId xmlns:a16="http://schemas.microsoft.com/office/drawing/2014/main" id="{68555F72-D083-4116-AF63-D8DBA2D194B6}"/>
                </a:ext>
              </a:extLst>
            </p:cNvPr>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42">
              <a:extLst>
                <a:ext uri="{FF2B5EF4-FFF2-40B4-BE49-F238E27FC236}">
                  <a16:creationId xmlns:a16="http://schemas.microsoft.com/office/drawing/2014/main" id="{886AB7E8-8610-4AAA-898F-EF24101081D6}"/>
                </a:ext>
              </a:extLst>
            </p:cNvPr>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43">
              <a:extLst>
                <a:ext uri="{FF2B5EF4-FFF2-40B4-BE49-F238E27FC236}">
                  <a16:creationId xmlns:a16="http://schemas.microsoft.com/office/drawing/2014/main" id="{0527C9D0-E38C-4D7E-A830-3887E37993F5}"/>
                </a:ext>
              </a:extLst>
            </p:cNvPr>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44">
              <a:extLst>
                <a:ext uri="{FF2B5EF4-FFF2-40B4-BE49-F238E27FC236}">
                  <a16:creationId xmlns:a16="http://schemas.microsoft.com/office/drawing/2014/main" id="{4EAC749A-632E-478E-83B9-27DF3501019A}"/>
                </a:ext>
              </a:extLst>
            </p:cNvPr>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45">
              <a:extLst>
                <a:ext uri="{FF2B5EF4-FFF2-40B4-BE49-F238E27FC236}">
                  <a16:creationId xmlns:a16="http://schemas.microsoft.com/office/drawing/2014/main" id="{60F4643C-B856-4859-8DF5-B4E966465568}"/>
                </a:ext>
              </a:extLst>
            </p:cNvPr>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46">
              <a:extLst>
                <a:ext uri="{FF2B5EF4-FFF2-40B4-BE49-F238E27FC236}">
                  <a16:creationId xmlns:a16="http://schemas.microsoft.com/office/drawing/2014/main" id="{807A1FCA-6023-4C69-86DA-24E8606A7F55}"/>
                </a:ext>
              </a:extLst>
            </p:cNvPr>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47">
              <a:extLst>
                <a:ext uri="{FF2B5EF4-FFF2-40B4-BE49-F238E27FC236}">
                  <a16:creationId xmlns:a16="http://schemas.microsoft.com/office/drawing/2014/main" id="{76FD906A-B32F-41D3-875D-802EB0FA4775}"/>
                </a:ext>
              </a:extLst>
            </p:cNvPr>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48">
              <a:extLst>
                <a:ext uri="{FF2B5EF4-FFF2-40B4-BE49-F238E27FC236}">
                  <a16:creationId xmlns:a16="http://schemas.microsoft.com/office/drawing/2014/main" id="{132391B1-380A-40A6-B1A1-25CD466F11E1}"/>
                </a:ext>
              </a:extLst>
            </p:cNvPr>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49">
              <a:extLst>
                <a:ext uri="{FF2B5EF4-FFF2-40B4-BE49-F238E27FC236}">
                  <a16:creationId xmlns:a16="http://schemas.microsoft.com/office/drawing/2014/main" id="{523D291D-5A11-427F-968C-D3A2B7BE1411}"/>
                </a:ext>
              </a:extLst>
            </p:cNvPr>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Rectangle 4350">
              <a:extLst>
                <a:ext uri="{FF2B5EF4-FFF2-40B4-BE49-F238E27FC236}">
                  <a16:creationId xmlns:a16="http://schemas.microsoft.com/office/drawing/2014/main" id="{60BA11D3-BD7F-4ED1-B7C5-659FB9F30B60}"/>
                </a:ext>
              </a:extLst>
            </p:cNvPr>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51">
              <a:extLst>
                <a:ext uri="{FF2B5EF4-FFF2-40B4-BE49-F238E27FC236}">
                  <a16:creationId xmlns:a16="http://schemas.microsoft.com/office/drawing/2014/main" id="{7E30B609-EF4E-4E91-8361-F23C04DF8C9E}"/>
                </a:ext>
              </a:extLst>
            </p:cNvPr>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52">
              <a:extLst>
                <a:ext uri="{FF2B5EF4-FFF2-40B4-BE49-F238E27FC236}">
                  <a16:creationId xmlns:a16="http://schemas.microsoft.com/office/drawing/2014/main" id="{45D49F02-AE86-420C-BAAA-F097F07BB7B6}"/>
                </a:ext>
              </a:extLst>
            </p:cNvPr>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Rectangle 4353">
              <a:extLst>
                <a:ext uri="{FF2B5EF4-FFF2-40B4-BE49-F238E27FC236}">
                  <a16:creationId xmlns:a16="http://schemas.microsoft.com/office/drawing/2014/main" id="{95682F45-470C-4B44-969B-605B27C24808}"/>
                </a:ext>
              </a:extLst>
            </p:cNvPr>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8" name="Rectangle 4354">
              <a:extLst>
                <a:ext uri="{FF2B5EF4-FFF2-40B4-BE49-F238E27FC236}">
                  <a16:creationId xmlns:a16="http://schemas.microsoft.com/office/drawing/2014/main" id="{54F81033-324F-4DE9-B9D5-246929B2AFA2}"/>
                </a:ext>
              </a:extLst>
            </p:cNvPr>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Line 4355">
              <a:extLst>
                <a:ext uri="{FF2B5EF4-FFF2-40B4-BE49-F238E27FC236}">
                  <a16:creationId xmlns:a16="http://schemas.microsoft.com/office/drawing/2014/main" id="{2B96F488-9388-4DE7-B15D-19C4FD52D60E}"/>
                </a:ext>
              </a:extLst>
            </p:cNvPr>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0" name="Rectangle 4356">
              <a:extLst>
                <a:ext uri="{FF2B5EF4-FFF2-40B4-BE49-F238E27FC236}">
                  <a16:creationId xmlns:a16="http://schemas.microsoft.com/office/drawing/2014/main" id="{BE618F8E-57CB-4C9D-9AB4-7B244910E878}"/>
                </a:ext>
              </a:extLst>
            </p:cNvPr>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57">
              <a:extLst>
                <a:ext uri="{FF2B5EF4-FFF2-40B4-BE49-F238E27FC236}">
                  <a16:creationId xmlns:a16="http://schemas.microsoft.com/office/drawing/2014/main" id="{0BE54BCF-F34B-4365-8637-8578C5AE627F}"/>
                </a:ext>
              </a:extLst>
            </p:cNvPr>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58">
              <a:extLst>
                <a:ext uri="{FF2B5EF4-FFF2-40B4-BE49-F238E27FC236}">
                  <a16:creationId xmlns:a16="http://schemas.microsoft.com/office/drawing/2014/main" id="{09A1F8CC-98EE-47C4-AFE2-329B2FB8FDB7}"/>
                </a:ext>
              </a:extLst>
            </p:cNvPr>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Freeform 4359">
              <a:extLst>
                <a:ext uri="{FF2B5EF4-FFF2-40B4-BE49-F238E27FC236}">
                  <a16:creationId xmlns:a16="http://schemas.microsoft.com/office/drawing/2014/main" id="{8D2C6765-BF9C-46E9-B826-D360209A3B67}"/>
                </a:ext>
              </a:extLst>
            </p:cNvPr>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4360">
              <a:extLst>
                <a:ext uri="{FF2B5EF4-FFF2-40B4-BE49-F238E27FC236}">
                  <a16:creationId xmlns:a16="http://schemas.microsoft.com/office/drawing/2014/main" id="{EF0A9894-6205-4CDB-8F15-F1576737F4BF}"/>
                </a:ext>
              </a:extLst>
            </p:cNvPr>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361">
              <a:extLst>
                <a:ext uri="{FF2B5EF4-FFF2-40B4-BE49-F238E27FC236}">
                  <a16:creationId xmlns:a16="http://schemas.microsoft.com/office/drawing/2014/main" id="{CCE4F630-135F-4AE5-8B42-3106A9A33637}"/>
                </a:ext>
              </a:extLst>
            </p:cNvPr>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46" name="Freeform 4362">
              <a:extLst>
                <a:ext uri="{FF2B5EF4-FFF2-40B4-BE49-F238E27FC236}">
                  <a16:creationId xmlns:a16="http://schemas.microsoft.com/office/drawing/2014/main" id="{936939A6-3FBE-4062-8565-FBD81ED1DFA5}"/>
                </a:ext>
              </a:extLst>
            </p:cNvPr>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47" name="図 46">
            <a:extLst>
              <a:ext uri="{FF2B5EF4-FFF2-40B4-BE49-F238E27FC236}">
                <a16:creationId xmlns:a16="http://schemas.microsoft.com/office/drawing/2014/main" id="{D774AB0A-BA5B-4726-B72F-7F42DE1E9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273" y="1216903"/>
            <a:ext cx="1316627" cy="1198940"/>
          </a:xfrm>
          <a:prstGeom prst="rect">
            <a:avLst/>
          </a:prstGeom>
        </p:spPr>
      </p:pic>
      <p:sp>
        <p:nvSpPr>
          <p:cNvPr id="7" name="テキスト ボックス 6">
            <a:extLst>
              <a:ext uri="{FF2B5EF4-FFF2-40B4-BE49-F238E27FC236}">
                <a16:creationId xmlns:a16="http://schemas.microsoft.com/office/drawing/2014/main" id="{4766F7E8-993A-48D8-B397-061ECC0A8D95}"/>
              </a:ext>
            </a:extLst>
          </p:cNvPr>
          <p:cNvSpPr txBox="1"/>
          <p:nvPr/>
        </p:nvSpPr>
        <p:spPr>
          <a:xfrm>
            <a:off x="869942" y="3920141"/>
            <a:ext cx="4657887" cy="218521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16.04, 18.04, 20.04 </a:t>
            </a:r>
            <a:r>
              <a:rPr lang="ja-JP" altLang="en-US" sz="2000" dirty="0"/>
              <a:t>の場合は、直接インストールが可能である。</a:t>
            </a:r>
            <a:endParaRPr lang="en-US" altLang="ja-JP" sz="1600" dirty="0"/>
          </a:p>
          <a:p>
            <a:pPr marL="742950" lvl="1" indent="-285750">
              <a:buFont typeface="Arial" panose="020B0604020202020204" pitchFamily="34" charset="0"/>
              <a:buChar char="•"/>
            </a:pPr>
            <a:r>
              <a:rPr lang="en-US" altLang="ja-JP" sz="1600" dirty="0"/>
              <a:t>Ubuntu 22.04 </a:t>
            </a:r>
            <a:r>
              <a:rPr lang="ja-JP" altLang="en-US" sz="1600" dirty="0"/>
              <a:t>の場合は、本マニュアル作成時点では </a:t>
            </a:r>
            <a:r>
              <a:rPr lang="en-US" altLang="ja-JP" sz="1600" dirty="0"/>
              <a:t>Microsoft </a:t>
            </a:r>
            <a:r>
              <a:rPr lang="ja-JP" altLang="en-US" sz="1600" dirty="0"/>
              <a:t>社がまだ </a:t>
            </a:r>
            <a:r>
              <a:rPr lang="en-US" altLang="ja-JP" sz="1600" dirty="0"/>
              <a:t>SQL Server 2019 </a:t>
            </a:r>
            <a:r>
              <a:rPr lang="ja-JP" altLang="en-US" sz="1600" dirty="0"/>
              <a:t>のインストーラを作成していないため、直接インストールすることが困難である。この場合は、</a:t>
            </a:r>
            <a:r>
              <a:rPr lang="en-US" altLang="ja-JP" sz="1600" dirty="0"/>
              <a:t>4-3B (</a:t>
            </a:r>
            <a:r>
              <a:rPr lang="ja-JP" altLang="en-US" sz="1600" dirty="0"/>
              <a:t>上図の右側</a:t>
            </a:r>
            <a:r>
              <a:rPr lang="en-US" altLang="ja-JP" sz="1600" dirty="0"/>
              <a:t>) </a:t>
            </a:r>
            <a:r>
              <a:rPr lang="ja-JP" altLang="en-US" sz="1600" dirty="0"/>
              <a:t>の方法で </a:t>
            </a:r>
            <a:r>
              <a:rPr lang="en-US" altLang="ja-JP" sz="1600" dirty="0"/>
              <a:t>Docker </a:t>
            </a:r>
            <a:r>
              <a:rPr lang="ja-JP" altLang="en-US" sz="1600" dirty="0"/>
              <a:t>を用いてインストールすること。</a:t>
            </a:r>
            <a:endParaRPr lang="en-US" altLang="ja-JP" sz="1600" dirty="0"/>
          </a:p>
        </p:txBody>
      </p:sp>
      <p:sp>
        <p:nvSpPr>
          <p:cNvPr id="48" name="テキスト ボックス 47">
            <a:extLst>
              <a:ext uri="{FF2B5EF4-FFF2-40B4-BE49-F238E27FC236}">
                <a16:creationId xmlns:a16="http://schemas.microsoft.com/office/drawing/2014/main" id="{1F817A65-F209-4FA1-B9FE-6A3279DB20C6}"/>
              </a:ext>
            </a:extLst>
          </p:cNvPr>
          <p:cNvSpPr txBox="1"/>
          <p:nvPr/>
        </p:nvSpPr>
        <p:spPr>
          <a:xfrm>
            <a:off x="6401366" y="2935112"/>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4-3B. SQL Server 2019 </a:t>
            </a:r>
            <a:r>
              <a:rPr lang="ja-JP" altLang="en-US" sz="2400" dirty="0"/>
              <a:t>の</a:t>
            </a:r>
            <a:endParaRPr lang="en-US" altLang="ja-JP" sz="2400" dirty="0"/>
          </a:p>
          <a:p>
            <a:pPr algn="ctr"/>
            <a:r>
              <a:rPr lang="en-US" altLang="ja-JP" sz="2400" b="1" u="sng" dirty="0">
                <a:solidFill>
                  <a:srgbClr val="0000FF"/>
                </a:solidFill>
              </a:rPr>
              <a:t>Docker </a:t>
            </a:r>
            <a:r>
              <a:rPr lang="ja-JP" altLang="en-US" sz="2400" b="1" u="sng" dirty="0">
                <a:solidFill>
                  <a:srgbClr val="0000FF"/>
                </a:solidFill>
              </a:rPr>
              <a:t>コンテナとしてのインストール</a:t>
            </a:r>
            <a:endParaRPr lang="en-US" altLang="ja-JP" sz="2400" b="1" u="sng" dirty="0">
              <a:solidFill>
                <a:srgbClr val="0000FF"/>
              </a:solidFill>
            </a:endParaRPr>
          </a:p>
        </p:txBody>
      </p:sp>
      <p:sp>
        <p:nvSpPr>
          <p:cNvPr id="49" name="テキスト ボックス 48">
            <a:extLst>
              <a:ext uri="{FF2B5EF4-FFF2-40B4-BE49-F238E27FC236}">
                <a16:creationId xmlns:a16="http://schemas.microsoft.com/office/drawing/2014/main" id="{104D0A53-16CD-4698-B523-A5E70E8BEFD5}"/>
              </a:ext>
            </a:extLst>
          </p:cNvPr>
          <p:cNvSpPr txBox="1"/>
          <p:nvPr/>
        </p:nvSpPr>
        <p:spPr>
          <a:xfrm>
            <a:off x="6664173" y="3861926"/>
            <a:ext cx="4734538" cy="1938992"/>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18.04, 20.04, 22.04 </a:t>
            </a:r>
            <a:r>
              <a:rPr lang="ja-JP" altLang="en-US" sz="2000" dirty="0"/>
              <a:t>またはそれ以降の場合は、</a:t>
            </a:r>
            <a:r>
              <a:rPr lang="en-US" altLang="ja-JP" sz="2000" dirty="0"/>
              <a:t>Docker </a:t>
            </a:r>
            <a:r>
              <a:rPr lang="ja-JP" altLang="en-US" sz="2000" dirty="0"/>
              <a:t>コンテナとして </a:t>
            </a:r>
            <a:r>
              <a:rPr lang="en-US" altLang="ja-JP" sz="2000" dirty="0"/>
              <a:t>SQL Server 2019 </a:t>
            </a:r>
            <a:r>
              <a:rPr lang="ja-JP" altLang="en-US" sz="2000" dirty="0"/>
              <a:t>をインストールすることが可能である。</a:t>
            </a:r>
            <a:endParaRPr lang="en-US" altLang="ja-JP" sz="2000" dirty="0"/>
          </a:p>
          <a:p>
            <a:pPr marL="285750" indent="-285750">
              <a:buFont typeface="Arial" panose="020B0604020202020204" pitchFamily="34" charset="0"/>
              <a:buChar char="•"/>
            </a:pPr>
            <a:r>
              <a:rPr lang="ja-JP" altLang="en-US" sz="2000" dirty="0"/>
              <a:t>その他の </a:t>
            </a:r>
            <a:r>
              <a:rPr lang="en-US" altLang="ja-JP" sz="2000" dirty="0"/>
              <a:t>OS (CentOS </a:t>
            </a:r>
            <a:r>
              <a:rPr lang="ja-JP" altLang="en-US" sz="2000" dirty="0"/>
              <a:t>等</a:t>
            </a:r>
            <a:r>
              <a:rPr lang="en-US" altLang="ja-JP" sz="2000" dirty="0"/>
              <a:t>) </a:t>
            </a:r>
            <a:r>
              <a:rPr lang="ja-JP" altLang="en-US" sz="2000" dirty="0"/>
              <a:t>でも </a:t>
            </a:r>
            <a:r>
              <a:rPr lang="en-US" altLang="ja-JP" sz="2000" dirty="0"/>
              <a:t>Docker </a:t>
            </a:r>
            <a:r>
              <a:rPr lang="ja-JP" altLang="en-US" sz="2000" dirty="0"/>
              <a:t>コンテナ版が利用可能である。</a:t>
            </a:r>
            <a:endParaRPr lang="en-US" altLang="ja-JP" sz="2000" dirty="0"/>
          </a:p>
        </p:txBody>
      </p:sp>
      <p:sp>
        <p:nvSpPr>
          <p:cNvPr id="9" name="テキスト ボックス 8">
            <a:extLst>
              <a:ext uri="{FF2B5EF4-FFF2-40B4-BE49-F238E27FC236}">
                <a16:creationId xmlns:a16="http://schemas.microsoft.com/office/drawing/2014/main" id="{CA24978C-574E-4020-88D1-1ABBF0FFE815}"/>
              </a:ext>
            </a:extLst>
          </p:cNvPr>
          <p:cNvSpPr txBox="1"/>
          <p:nvPr/>
        </p:nvSpPr>
        <p:spPr>
          <a:xfrm>
            <a:off x="1445846" y="6213231"/>
            <a:ext cx="9566031" cy="646331"/>
          </a:xfrm>
          <a:prstGeom prst="rect">
            <a:avLst/>
          </a:prstGeom>
          <a:noFill/>
        </p:spPr>
        <p:txBody>
          <a:bodyPr wrap="square" rtlCol="0">
            <a:spAutoFit/>
          </a:bodyPr>
          <a:lstStyle/>
          <a:p>
            <a:r>
              <a:rPr kumimoji="1" lang="ja-JP" altLang="en-US" dirty="0"/>
              <a:t>いずれの方法でも、</a:t>
            </a:r>
            <a:r>
              <a:rPr kumimoji="1" lang="en-US" altLang="ja-JP" dirty="0"/>
              <a:t>SQL Server 2019 </a:t>
            </a:r>
            <a:r>
              <a:rPr kumimoji="1" lang="ja-JP" altLang="en-US" dirty="0"/>
              <a:t>のデータ本体は </a:t>
            </a:r>
            <a:r>
              <a:rPr kumimoji="1" lang="en-US" altLang="ja-JP" dirty="0"/>
              <a:t>/var/opt/</a:t>
            </a:r>
            <a:r>
              <a:rPr kumimoji="1" lang="en-US" altLang="ja-JP" dirty="0" err="1"/>
              <a:t>mssql</a:t>
            </a:r>
            <a:r>
              <a:rPr kumimoji="1" lang="en-US" altLang="ja-JP" dirty="0"/>
              <a:t>/ </a:t>
            </a:r>
            <a:r>
              <a:rPr kumimoji="1" lang="ja-JP" altLang="en-US" dirty="0"/>
              <a:t>に保存される。</a:t>
            </a:r>
            <a:endParaRPr kumimoji="1" lang="en-US" altLang="ja-JP" dirty="0"/>
          </a:p>
          <a:p>
            <a:r>
              <a:rPr lang="en-US" altLang="ja-JP" dirty="0"/>
              <a:t>(4-3B </a:t>
            </a:r>
            <a:r>
              <a:rPr lang="ja-JP" altLang="en-US" dirty="0"/>
              <a:t>の </a:t>
            </a:r>
            <a:r>
              <a:rPr lang="en-US" altLang="ja-JP" dirty="0"/>
              <a:t>Docker </a:t>
            </a:r>
            <a:r>
              <a:rPr lang="ja-JP" altLang="en-US" dirty="0"/>
              <a:t>コンテナの場合も、データ本体は、</a:t>
            </a:r>
            <a:r>
              <a:rPr lang="ja-JP" altLang="en-US" b="1" u="sng" dirty="0">
                <a:solidFill>
                  <a:srgbClr val="0000FF"/>
                </a:solidFill>
              </a:rPr>
              <a:t>ホスト </a:t>
            </a:r>
            <a:r>
              <a:rPr lang="en-US" altLang="ja-JP" b="1" u="sng" dirty="0">
                <a:solidFill>
                  <a:srgbClr val="0000FF"/>
                </a:solidFill>
              </a:rPr>
              <a:t>Linux </a:t>
            </a:r>
            <a:r>
              <a:rPr lang="ja-JP" altLang="en-US" b="1" u="sng" dirty="0">
                <a:solidFill>
                  <a:srgbClr val="0000FF"/>
                </a:solidFill>
              </a:rPr>
              <a:t>の</a:t>
            </a:r>
            <a:r>
              <a:rPr lang="ja-JP" altLang="en-US" dirty="0"/>
              <a:t> </a:t>
            </a:r>
            <a:r>
              <a:rPr lang="en-US" altLang="ja-JP" dirty="0"/>
              <a:t>/var/opt/</a:t>
            </a:r>
            <a:r>
              <a:rPr lang="en-US" altLang="ja-JP" dirty="0" err="1"/>
              <a:t>mssql</a:t>
            </a:r>
            <a:r>
              <a:rPr lang="en-US" altLang="ja-JP" dirty="0"/>
              <a:t>/ </a:t>
            </a:r>
            <a:r>
              <a:rPr lang="ja-JP" altLang="en-US" dirty="0"/>
              <a:t>に保存される。</a:t>
            </a:r>
            <a:r>
              <a:rPr lang="en-US" altLang="ja-JP" dirty="0"/>
              <a:t>)</a:t>
            </a:r>
            <a:endParaRPr kumimoji="1" lang="en-US" altLang="ja-JP" dirty="0"/>
          </a:p>
        </p:txBody>
      </p:sp>
    </p:spTree>
    <p:extLst>
      <p:ext uri="{BB962C8B-B14F-4D97-AF65-F5344CB8AC3E}">
        <p14:creationId xmlns:p14="http://schemas.microsoft.com/office/powerpoint/2010/main" val="18458462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12705</TotalTime>
  <Words>76234</Words>
  <Application>Microsoft Office PowerPoint</Application>
  <PresentationFormat>ワイド画面</PresentationFormat>
  <Paragraphs>3671</Paragraphs>
  <Slides>279</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279</vt:i4>
      </vt:variant>
    </vt:vector>
  </HeadingPairs>
  <TitlesOfParts>
    <vt:vector size="288"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読者は、25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4-3A. SQL Server 2019 Express のインストールと初期設定 (直接インストール)</vt:lpstr>
      <vt:lpstr>PowerPoint プレゼンテーション</vt:lpstr>
      <vt:lpstr>4-3B. SQL Server 2019 Express のインストールと初期設定 (Docker コンテナとしてインストール)</vt:lpstr>
      <vt:lpstr>PowerPoint プレゼンテーション</vt:lpstr>
      <vt:lpstr>PowerPoint プレゼンテーション</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4275</cp:revision>
  <dcterms:created xsi:type="dcterms:W3CDTF">2017-10-22T02:50:05Z</dcterms:created>
  <dcterms:modified xsi:type="dcterms:W3CDTF">2023-01-19T16:37:44Z</dcterms:modified>
</cp:coreProperties>
</file>